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1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6.xml" ContentType="application/vnd.openxmlformats-officedocument.presentationml.tags+xml"/>
  <Override PartName="/ppt/tags/tag6.xml" ContentType="application/vnd.openxmlformats-officedocument.presentationml.tags+xml"/>
  <Override PartName="/customXml/itemProps1.xml" ContentType="application/vnd.openxmlformats-officedocument.customXmlProperties+xml"/>
  <Override PartName="/ppt/tags/tag9.xml" ContentType="application/vnd.openxmlformats-officedocument.presentationml.tags+xml"/>
  <Override PartName="/docProps/core.xml" ContentType="application/vnd.openxmlformats-package.core-properties+xml"/>
  <Override PartName="/ppt/tags/tag10.xml" ContentType="application/vnd.openxmlformats-officedocument.presentationml.tags+xml"/>
  <Override PartName="/docProps/app.xml" ContentType="application/vnd.openxmlformats-officedocument.extended-properties+xml"/>
  <Override PartName="/ppt/tags/tag11.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7.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14.xml" ContentType="application/vnd.openxmlformats-officedocument.presentationml.tags+xml"/>
  <Override PartName="/ppt/tags/tag3.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20"/>
  </p:notesMasterIdLst>
  <p:handoutMasterIdLst>
    <p:handoutMasterId r:id="rId21"/>
  </p:handoutMasterIdLst>
  <p:sldIdLst>
    <p:sldId id="316" r:id="rId5"/>
    <p:sldId id="257" r:id="rId6"/>
    <p:sldId id="293" r:id="rId7"/>
    <p:sldId id="295" r:id="rId8"/>
    <p:sldId id="275" r:id="rId9"/>
    <p:sldId id="325" r:id="rId10"/>
    <p:sldId id="260" r:id="rId11"/>
    <p:sldId id="296" r:id="rId12"/>
    <p:sldId id="347" r:id="rId13"/>
    <p:sldId id="343" r:id="rId14"/>
    <p:sldId id="338" r:id="rId15"/>
    <p:sldId id="332" r:id="rId16"/>
    <p:sldId id="342" r:id="rId17"/>
    <p:sldId id="290" r:id="rId18"/>
    <p:sldId id="266"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son, Linda" initials="WL" lastIdx="3" clrIdx="6">
    <p:extLst>
      <p:ext uri="{19B8F6BF-5375-455C-9EA6-DF929625EA0E}">
        <p15:presenceInfo xmlns:p15="http://schemas.microsoft.com/office/powerpoint/2012/main" userId="S::ljwilson@rti.org::134f9502-648d-4a09-bdc5-589689a2e14a"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Cox, Kendra (CDC/DDID/NCEZID/DHQP)" initials="C(" lastIdx="22" clrIdx="7">
    <p:extLst>
      <p:ext uri="{19B8F6BF-5375-455C-9EA6-DF929625EA0E}">
        <p15:presenceInfo xmlns:p15="http://schemas.microsoft.com/office/powerpoint/2012/main" userId="S::gfx4@cdc.gov::3112a3a8-8cbb-4d5b-96ee-72aa1ab53303" providerId="AD"/>
      </p:ext>
    </p:extLst>
  </p:cmAuthor>
  <p:cmAuthor id="2" name="Julie Shogren" initials="JS" lastIdx="16" clrIdx="1">
    <p:extLst>
      <p:ext uri="{19B8F6BF-5375-455C-9EA6-DF929625EA0E}">
        <p15:presenceInfo xmlns:p15="http://schemas.microsoft.com/office/powerpoint/2012/main" userId="S::jshogren@rti.org::b8ac11d4-25b8-47fb-add8-e9c5ea412aae" providerId="AD"/>
      </p:ext>
    </p:extLst>
  </p:cmAuthor>
  <p:cmAuthor id="9" name="Yates, Kirsten M. (CDC/DDID/NCEZID/DHQP) (CTR)" initials="Y(" lastIdx="2" clrIdx="8">
    <p:extLst>
      <p:ext uri="{19B8F6BF-5375-455C-9EA6-DF929625EA0E}">
        <p15:presenceInfo xmlns:p15="http://schemas.microsoft.com/office/powerpoint/2012/main" userId="S::vrx6@cdc.gov::3a8cfc38-f48f-4f28-85d9-0952e21c9697" providerId="AD"/>
      </p:ext>
    </p:extLst>
  </p:cmAuthor>
  <p:cmAuthor id="3" name="Linda Wilson" initials="LW" lastIdx="23" clrIdx="2">
    <p:extLst>
      <p:ext uri="{19B8F6BF-5375-455C-9EA6-DF929625EA0E}">
        <p15:presenceInfo xmlns:p15="http://schemas.microsoft.com/office/powerpoint/2012/main" userId="Linda Wilson" providerId="None"/>
      </p:ext>
    </p:extLst>
  </p:cmAuthor>
  <p:cmAuthor id="10" name="Lambert, Shari" initials="LS" lastIdx="1" clrIdx="9">
    <p:extLst>
      <p:ext uri="{19B8F6BF-5375-455C-9EA6-DF929625EA0E}">
        <p15:presenceInfo xmlns:p15="http://schemas.microsoft.com/office/powerpoint/2012/main" userId="S::sbl@rti.org::62ef8086-de81-4226-b645-762e6e5dfc71" providerId="AD"/>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30" clrIdx="4">
    <p:extLst>
      <p:ext uri="{19B8F6BF-5375-455C-9EA6-DF929625EA0E}">
        <p15:presenceInfo xmlns:p15="http://schemas.microsoft.com/office/powerpoint/2012/main" userId="S::lrasmussen@rti.org::5ad58509-b95f-4bf5-82b0-3432a84b06de" providerId="AD"/>
      </p:ext>
    </p:extLst>
  </p:cmAuthor>
  <p:cmAuthor id="6" name="Aiken, Merrie" initials="AM" lastIdx="22"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2F2F2"/>
    <a:srgbClr val="7D4578"/>
    <a:srgbClr val="13619C"/>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4" d="100"/>
          <a:sy n="54" d="100"/>
        </p:scale>
        <p:origin x="400" y="44"/>
      </p:cViewPr>
      <p:guideLst/>
    </p:cSldViewPr>
  </p:slideViewPr>
  <p:outlineViewPr>
    <p:cViewPr>
      <p:scale>
        <a:sx n="33" d="100"/>
        <a:sy n="33" d="100"/>
      </p:scale>
      <p:origin x="0" y="-2736"/>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9/16/2021</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videos/EP13-Respirator-LowRes.mp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Cwf9tM8Tguk&amp;list=PLvrp9iOILTQZQGtDnSDGViKDdRtIc13VX&amp;index=1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latin typeface="Calibri"/>
                <a:ea typeface="Calibri" panose="020F0502020204030204" pitchFamily="34" charset="0"/>
                <a:cs typeface="Calibri"/>
              </a:rPr>
              <a:t>Participants</a:t>
            </a:r>
            <a:r>
              <a:rPr lang="en-US" sz="1800" dirty="0">
                <a:effectLst/>
                <a:latin typeface="Calibri"/>
                <a:ea typeface="Calibri" panose="020F0502020204030204" pitchFamily="34" charset="0"/>
                <a:cs typeface="Calibri"/>
              </a:rPr>
              <a:t> log in and get settled.</a:t>
            </a:r>
            <a:r>
              <a:rPr lang="en-US" sz="1800" dirty="0">
                <a:latin typeface="Calibri"/>
                <a:ea typeface="Calibri" panose="020F0502020204030204" pitchFamily="34" charset="0"/>
                <a:cs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group discussion of user seal checks for N95 respirators. You may wish to demonstrate a user seal check with a prop, or as depicted in Episode 15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How Do I Test the Seal on my N95?</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 10 summarize content from Episode 15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time reasons, the video is not shown during the 20-minute session. You may wish to refer to the Content Outline for Episode 15 for additional discussion points.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bullet. When you advance to the slide, only the first bullet will appear.</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why it’s important to do something called a ‘user seal check’ every time you put on your N95?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You want to make sure you have a good seal around all the edges when you put on your N95, because it’s possible to put it on using the correct technique and still not have that good seal around all the edges. If there’s a leak or bad seal, then it’s likely you’ll breathe in unfiltered air, which could have germs in it.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you do a user seal check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follow the instructions on how to do a user seal check that came from the manufacturer of your specific type of N95. Most of the time, the best way to check the seal is with a ‘positive pressure’ check: gently breathe out while blocking the paths where air might escape to make sure there aren’t any leaks around your face or in the filter itself.</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pressure doesn’t build up, or there is a leak, use both hands to mold the metal nose strip to the bridge of your nose, starting from the top. You can also move the straps to different areas at the top and base of your head to get the best possible fit.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there’s still a leak, you may need to be fit-tested with a different model of N95 or a different size.  It’s also possible the N95 may be worn out and you need a new one, or you may need a different type of respirator.”</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20060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participants for the discussion.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wish to remind the group of key points from other sessions.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all did a great job! Remember, if you’re ever unsure about what to do, such as how to do a user seal check, you can always talk with your supervisor or your colleagues.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move on, I just want to open it up in case there are any unanswered questions or items I can clarify about respirators and N95s.”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respirators and N95s, and why they are so important for infection control.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402081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14</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20 minutes, we’ll explore respirators, especially one type that’s commonly used in healthcare, the N95.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talk about the job of a respirator and about topics that are specific to N95s, including their special role in infection control in healthcare, and how to perform a user seal check.”</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the job of a respirator and important aspects of the N95 respirator – including one way to make sure you have a good seal when you wear one.”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question will give you a better understanding of your participants’ backgrounds, experience, and level of knowledge.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know that your audience is unlikely to be familiar with respirators, you may wish to preface the question with the assurance that it’s okay to answer, “I don’t know.”</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individually.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your role, and the answer to this question: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 you regularly wear respirators on the job?</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discussion about respirators and other PPE recommended for COVID-19.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r>
              <a:rPr lang="en-US" sz="1800" dirty="0">
                <a:effectLst/>
                <a:latin typeface="Calibri" panose="020F0502020204030204" pitchFamily="34" charset="0"/>
                <a:ea typeface="Calibri" panose="020F0502020204030204" pitchFamily="34" charset="0"/>
              </a:rPr>
              <a:t>“Respirators are part of the recommended PPE for COVID-19. In other sessions, we’ll examine other types of PPE.” </a:t>
            </a:r>
            <a:endParaRPr lang="en-US" sz="1800" dirty="0"/>
          </a:p>
        </p:txBody>
      </p:sp>
      <p:sp>
        <p:nvSpPr>
          <p:cNvPr id="4" name="Slide Number Placeholder 3"/>
          <p:cNvSpPr>
            <a:spLocks noGrp="1"/>
          </p:cNvSpPr>
          <p:nvPr>
            <p:ph type="sldNum" sz="quarter" idx="5"/>
          </p:nvPr>
        </p:nvSpPr>
        <p:spPr/>
        <p:txBody>
          <a:bodyPr/>
          <a:lstStyle/>
          <a:p>
            <a:fld id="{C8C82AF2-E1D9-4C1F-A731-F702DA3466BE}" type="slidenum">
              <a:rPr lang="en-US" smtClean="0"/>
              <a:t>5</a:t>
            </a:fld>
            <a:endParaRPr lang="en-US" dirty="0"/>
          </a:p>
        </p:txBody>
      </p:sp>
    </p:spTree>
    <p:extLst>
      <p:ext uri="{BB962C8B-B14F-4D97-AF65-F5344CB8AC3E}">
        <p14:creationId xmlns:p14="http://schemas.microsoft.com/office/powerpoint/2010/main" val="68981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Introduce the video and explain that we will watch it to make sure everyone is on the same page.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make notes as they watch: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simple definition of a respirator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Three types of respirators commonly used in healthcare</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a:ea typeface="Calibri" panose="020F0502020204030204" pitchFamily="34" charset="0"/>
                <a:cs typeface="Calibri"/>
              </a:rPr>
              <a:t>“Let’s start with the basics. We’ll check in with the CDC’s Dr. Abby Carlson to make sure we’re all on the same page as we answer the question, </a:t>
            </a:r>
            <a:r>
              <a:rPr lang="en-US" sz="1100" b="1" dirty="0">
                <a:effectLst/>
                <a:latin typeface="Calibri"/>
                <a:ea typeface="Calibri" panose="020F0502020204030204" pitchFamily="34" charset="0"/>
                <a:cs typeface="Calibri"/>
              </a:rPr>
              <a:t>what is a respirator anyway?</a:t>
            </a:r>
            <a:r>
              <a:rPr lang="en-US" sz="1100" dirty="0">
                <a:effectLst/>
                <a:latin typeface="Calibri"/>
                <a:ea typeface="Calibri" panose="020F0502020204030204" pitchFamily="34" charset="0"/>
                <a:cs typeface="Calibri"/>
              </a:rPr>
              <a:t> As you watch, please make note of a simple definition of a respirator and three types of respirators commonly used in healthcare. Please jot down your thoughts in your Participant Booklet.”</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hlinkClick r:id="rId3"/>
              </a:rPr>
              <a:t>https://www.cdc.gov/infectioncontrol/projectfirstline/videos/EP13-Respirator-LowRes.mp4</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en-US" sz="1800" b="1" kern="1200" dirty="0">
                <a:solidFill>
                  <a:schemeClr val="tx1"/>
                </a:solidFill>
                <a:effectLst/>
                <a:latin typeface="Avenir LT Std 55 Roman"/>
                <a:ea typeface="Calibri" panose="020F0502020204030204" pitchFamily="34" charset="0"/>
                <a:cs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https://www.youtube.com/watch?v=Cwf9tM8Tguk&amp;list=PLvrp9iOILTQZQGtDnSDGViKDdRtIc13VX&amp;index=14</a:t>
            </a:r>
            <a:endParaRPr lang="en-US" sz="1800" u="sng" kern="1200"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review the notes they wrote down during the video and share, either orally or in the chat, a simple definition of a respirator and three types of respirators commonly used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Answers may include:</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 respirator’s job is to keep you from breathing in things in the air that might hurt you, like germs, dust, chemicals, and other dangerous things.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In healthcare, we use respirators when we think we’re going to be in a situation when we could breathe in air that’s carrying infectious material – like particles containing viruses.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Types of respirators used in 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Filtering facepiece respirator (FFR), the type most commonly used in healthcare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60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Powered air-purifying respirator (PAPR)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Elastomeric respirator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13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latin typeface="Calibri" panose="020F0502020204030204" pitchFamily="34" charset="0"/>
                <a:ea typeface="Calibri" panose="020F0502020204030204" pitchFamily="34" charset="0"/>
                <a:cs typeface="Times New Roman" panose="02020603050405020304" pitchFamily="18" charset="0"/>
              </a:rPr>
              <a:t>for additional discussion points.</a:t>
            </a: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would you define a respirator? What are some respirators that are used in healthcare?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great, thank you!”</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Invite group discussion of what an N95 respirator is.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bullet points on slide 9 summarize content from Episode 14 of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an N95 Respirator? For time reasons, the video is not shown during the 20-minute session. You may wish to refer to the Content Outline for Episode 14 for additional discussion points.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2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endParaRPr lang="en-US"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what an N95 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It’s a type of respirator that’s been tested and approved by NIOSH for use in healthcare. Let’s talk about why N95s are important for infection control in healthcare. First, N95s are designed to filter out certain sizes of very small particles in the air. They also block your respiratory droplets from spreading to the environment.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N95s are made of a special filtering material that filters out at least 95% of very small particles in the air. N95s work not only because of the filtering material but also because of how they fit. They’re put together in a way that makes sure all the air you’re breathing in goes through the filter first and doesn’t leak in around the edges. In order to work correctly, your N95 must fit your face well. So, when it comes to N95s, there are two big things to remember about how they protect you: filter and fit.”</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14633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9/16/2021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9/16/2021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Ppe part 2 – Gloves &amp; Gowns</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9/16/2021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9/16/2021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9/16/2021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9/16/2021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9/16/2021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5.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hyperlink" Target="http://bit.ly/WhatsARespirator"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Logo: Project Firstline - &#10;CDC's National Training Collaborative for Healthcare Infection Prevention &amp; Control">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11: </a:t>
            </a:r>
            <a:br>
              <a:rPr lang="en-US" dirty="0"/>
            </a:br>
            <a:r>
              <a:rPr lang="en-US" dirty="0"/>
              <a:t>Ppe part 3 – </a:t>
            </a:r>
            <a:br>
              <a:rPr lang="en-US" dirty="0"/>
            </a:br>
            <a:r>
              <a:rPr lang="en-US" dirty="0"/>
              <a:t>Respirators</a:t>
            </a:r>
          </a:p>
        </p:txBody>
      </p:sp>
      <p:sp>
        <p:nvSpPr>
          <p:cNvPr id="5" name="Subtitle 4" descr="Logo: Project Firstline - &#10;CDC's National Training Collaborative for Healthcare Infection Prevention &amp; Control">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737D2FE0-AD33-45E4-9043-B9EF6E9D1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2308A-BA25-4E68-85BB-A52D8B837C45}"/>
              </a:ext>
            </a:extLst>
          </p:cNvPr>
          <p:cNvSpPr>
            <a:spLocks noGrp="1"/>
          </p:cNvSpPr>
          <p:nvPr>
            <p:ph type="title"/>
          </p:nvPr>
        </p:nvSpPr>
        <p:spPr/>
        <p:txBody>
          <a:bodyPr/>
          <a:lstStyle/>
          <a:p>
            <a:r>
              <a:rPr lang="en-US" dirty="0"/>
              <a:t>N95 User seal check</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p:txBody>
          <a:bodyPr/>
          <a:lstStyle/>
          <a:p>
            <a:r>
              <a:rPr lang="en-US" dirty="0"/>
              <a:t>A </a:t>
            </a:r>
            <a:r>
              <a:rPr lang="en-US" b="1" dirty="0">
                <a:solidFill>
                  <a:schemeClr val="accent1"/>
                </a:solidFill>
              </a:rPr>
              <a:t>“user seal check” </a:t>
            </a:r>
            <a:r>
              <a:rPr lang="en-US" dirty="0"/>
              <a:t>makes sure you have a good seal, because it’s possible to put on an N95 using the correct technique and still not have a good seal around all the edges.</a:t>
            </a:r>
          </a:p>
          <a:p>
            <a:pPr>
              <a:spcBef>
                <a:spcPts val="2400"/>
              </a:spcBef>
            </a:pPr>
            <a:r>
              <a:rPr lang="en-US" dirty="0"/>
              <a:t>Most of the time, the best way to check the seal is with a </a:t>
            </a:r>
            <a:r>
              <a:rPr lang="en-US" b="1" dirty="0">
                <a:solidFill>
                  <a:schemeClr val="accent1"/>
                </a:solidFill>
              </a:rPr>
              <a:t>“positive pressure” check: </a:t>
            </a:r>
            <a:r>
              <a:rPr lang="en-US" dirty="0"/>
              <a:t>gently breathe out while blocking the paths where air might escape.</a:t>
            </a:r>
          </a:p>
          <a:p>
            <a:pPr>
              <a:spcBef>
                <a:spcPts val="2400"/>
              </a:spcBef>
            </a:pPr>
            <a:r>
              <a:rPr lang="en-US" dirty="0"/>
              <a:t>If the pressure doesn’t build up, or there’s a leak, you can </a:t>
            </a:r>
            <a:r>
              <a:rPr lang="en-US" b="1" dirty="0">
                <a:solidFill>
                  <a:schemeClr val="accent1"/>
                </a:solidFill>
              </a:rPr>
              <a:t>mold the metal nose strip</a:t>
            </a:r>
            <a:r>
              <a:rPr lang="en-US" dirty="0"/>
              <a:t> to the bridge of your nose, or move the straps on the top and base of your head to get the best fit.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29434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14736" y="1828800"/>
            <a:ext cx="3932237" cy="1600200"/>
          </a:xfrm>
        </p:spPr>
        <p:txBody>
          <a:bodyPr>
            <a:normAutofit/>
          </a:bodyPr>
          <a:lstStyle/>
          <a:p>
            <a:r>
              <a:rPr lang="en-US" sz="4400" dirty="0"/>
              <a:t>Questions? </a:t>
            </a:r>
          </a:p>
        </p:txBody>
      </p:sp>
      <p:sp>
        <p:nvSpPr>
          <p:cNvPr id="3" name="Slide Number Placeholder 2">
            <a:extLst>
              <a:ext uri="{FF2B5EF4-FFF2-40B4-BE49-F238E27FC236}">
                <a16:creationId xmlns:a16="http://schemas.microsoft.com/office/drawing/2014/main" id="{EA134CFB-9A30-4BA8-838B-570A0A0E7C37}"/>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233563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238125"/>
            <a:ext cx="10515600" cy="702457"/>
          </a:xfrm>
        </p:spPr>
        <p:txBody>
          <a:bodyPr/>
          <a:lstStyle/>
          <a:p>
            <a:r>
              <a:rPr lang="en-US" dirty="0"/>
              <a:t>Key takeaways</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199" y="1600200"/>
            <a:ext cx="10602191" cy="4317999"/>
          </a:xfrm>
        </p:spPr>
        <p:txBody>
          <a:bodyPr/>
          <a:lstStyle/>
          <a:p>
            <a:r>
              <a:rPr lang="en-US" dirty="0"/>
              <a:t>The job of a respirator is to keep you from breathing in things in the air that might hurt you, including germs. </a:t>
            </a:r>
          </a:p>
          <a:p>
            <a:r>
              <a:rPr lang="en-US" dirty="0"/>
              <a:t>N95s, a type of respirator, are designed to filter out very small particles, including droplets, in the air. </a:t>
            </a:r>
          </a:p>
          <a:p>
            <a:r>
              <a:rPr lang="en-US" dirty="0"/>
              <a:t>N95s work not only because of the filtering material but also because of how they fit, which ensures that all the air that you breathe in goes through the filter first and doesn’t leak in around the edges. </a:t>
            </a:r>
          </a:p>
          <a:p>
            <a:r>
              <a:rPr lang="en-US" dirty="0"/>
              <a:t>Do a “user seal check” every time you use your N95, because it is possible to put on an N95 using the correct technique and still not have a good seal around all the edges.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371796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377917"/>
            <a:ext cx="10795000" cy="4805363"/>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6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6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6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6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4"/>
              </a:rPr>
              <a:t>https://www.cdc.gov/infectioncontrol/projectfirstline/index.html</a:t>
            </a:r>
            <a:r>
              <a:rPr lang="en-US" sz="2000" dirty="0">
                <a:latin typeface="+mn-lt"/>
              </a:rPr>
              <a:t> </a:t>
            </a:r>
            <a:endParaRPr lang="en-US" sz="1200" dirty="0">
              <a:latin typeface="+mn-lt"/>
            </a:endParaRPr>
          </a:p>
        </p:txBody>
      </p:sp>
      <p:sp>
        <p:nvSpPr>
          <p:cNvPr id="7" name="Footer Placeholder 6">
            <a:extLst>
              <a:ext uri="{FF2B5EF4-FFF2-40B4-BE49-F238E27FC236}">
                <a16:creationId xmlns:a16="http://schemas.microsoft.com/office/drawing/2014/main" id="{81C83E36-34BA-47A1-88CD-9A503700F2D4}"/>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E39B37A8-679E-4C9C-9D91-D7DAE1A9761D}"/>
              </a:ext>
            </a:extLst>
          </p:cNvPr>
          <p:cNvSpPr>
            <a:spLocks noGrp="1"/>
          </p:cNvSpPr>
          <p:nvPr>
            <p:ph type="sldNum" sz="quarter" idx="12"/>
          </p:nvPr>
        </p:nvSpPr>
        <p:spPr/>
        <p:txBody>
          <a:bodyPr/>
          <a:lstStyle/>
          <a:p>
            <a:fld id="{0921C750-0A2B-4FC2-9266-872E12118BE5}" type="slidenum">
              <a:rPr lang="en-US" smtClean="0"/>
              <a:t>14</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3 – Respirators</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703231"/>
            <a:ext cx="10515600" cy="4317999"/>
          </a:xfrm>
        </p:spPr>
        <p:txBody>
          <a:bodyPr>
            <a:normAutofit/>
          </a:bodyPr>
          <a:lstStyle/>
          <a:p>
            <a:r>
              <a:rPr lang="en-US" dirty="0"/>
              <a:t>Introductions</a:t>
            </a:r>
          </a:p>
          <a:p>
            <a:pPr>
              <a:spcBef>
                <a:spcPts val="2400"/>
              </a:spcBef>
            </a:pPr>
            <a:r>
              <a:rPr lang="en-US" dirty="0"/>
              <a:t>Video and Discussion</a:t>
            </a:r>
          </a:p>
          <a:p>
            <a:pPr lvl="1">
              <a:spcBef>
                <a:spcPts val="2400"/>
              </a:spcBef>
            </a:pPr>
            <a:r>
              <a:rPr lang="en-US" dirty="0"/>
              <a:t>What is a Respirator?</a:t>
            </a:r>
          </a:p>
          <a:p>
            <a:pPr lvl="1">
              <a:spcBef>
                <a:spcPts val="2400"/>
              </a:spcBef>
            </a:pPr>
            <a:r>
              <a:rPr lang="en-US" dirty="0"/>
              <a:t>What is an N95 Respirator?</a:t>
            </a:r>
          </a:p>
          <a:p>
            <a:pPr>
              <a:spcBef>
                <a:spcPts val="2400"/>
              </a:spcBef>
            </a:pPr>
            <a:r>
              <a:rPr lang="en-US" dirty="0"/>
              <a:t>Reflection</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p:txBody>
          <a:bodyPr/>
          <a:lstStyle/>
          <a:p>
            <a:r>
              <a:rPr lang="en-US" dirty="0"/>
              <a:t>PPE Part 3 – Respirators</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774680" cy="4318000"/>
          </a:xfrm>
        </p:spPr>
        <p:txBody>
          <a:bodyPr>
            <a:normAutofit/>
          </a:bodyPr>
          <a:lstStyle/>
          <a:p>
            <a:pPr lvl="0"/>
            <a:r>
              <a:rPr lang="en-US" dirty="0"/>
              <a:t>Describe one (1) job of a respirator.</a:t>
            </a:r>
          </a:p>
          <a:p>
            <a:pPr lvl="0"/>
            <a:r>
              <a:rPr lang="en-US" dirty="0"/>
              <a:t>Describe two (2) aspects of N95s that ensure they protect the wearer from inhaling very small particles.</a:t>
            </a:r>
          </a:p>
          <a:p>
            <a:pPr lvl="0"/>
            <a:r>
              <a:rPr lang="en-US" dirty="0"/>
              <a:t>Explain one (1) way to perform an N95 user seal check and why it is important. </a:t>
            </a:r>
          </a:p>
          <a:p>
            <a:pPr lvl="0"/>
            <a:r>
              <a:rPr lang="en-US" dirty="0"/>
              <a:t>Discuss two (2) possible actions you can take if a leak in the N95 is detected.</a:t>
            </a:r>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1" y="1600200"/>
            <a:ext cx="7731642" cy="4318000"/>
          </a:xfrm>
        </p:spPr>
        <p:txBody>
          <a:bodyPr>
            <a:normAutofit/>
          </a:bodyPr>
          <a:lstStyle/>
          <a:p>
            <a:pPr marL="0" lvl="0" indent="0">
              <a:buNone/>
            </a:pPr>
            <a:r>
              <a:rPr lang="en-US" b="1" dirty="0"/>
              <a:t>Please introduce yourself with:</a:t>
            </a:r>
          </a:p>
          <a:p>
            <a:pPr lvl="0"/>
            <a:r>
              <a:rPr lang="en-US" dirty="0"/>
              <a:t>Your name</a:t>
            </a:r>
          </a:p>
          <a:p>
            <a:pPr lvl="0"/>
            <a:r>
              <a:rPr lang="en-US" dirty="0"/>
              <a:t>Your role (e.g., organization, unit)</a:t>
            </a:r>
          </a:p>
          <a:p>
            <a:pPr lvl="0"/>
            <a:r>
              <a:rPr lang="en-US" dirty="0"/>
              <a:t>Do you regularly wear respirators on the job?</a:t>
            </a:r>
          </a:p>
        </p:txBody>
      </p:sp>
      <p:sp>
        <p:nvSpPr>
          <p:cNvPr id="4" name="Footer Placeholder 3">
            <a:extLst>
              <a:ext uri="{FF2B5EF4-FFF2-40B4-BE49-F238E27FC236}">
                <a16:creationId xmlns:a16="http://schemas.microsoft.com/office/drawing/2014/main" id="{346030C1-AB9A-424A-A573-E552837D5BC8}"/>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845488E7-8B7C-4304-B825-71BE1CB905A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 </a:t>
            </a:r>
          </a:p>
        </p:txBody>
      </p:sp>
      <p:sp>
        <p:nvSpPr>
          <p:cNvPr id="25" name="Freeform: Shape 24">
            <a:extLst>
              <a:ext uri="{FF2B5EF4-FFF2-40B4-BE49-F238E27FC236}">
                <a16:creationId xmlns:a16="http://schemas.microsoft.com/office/drawing/2014/main" id="{07B66947-2F98-4779-8376-1B3FBB1B625F}"/>
              </a:ext>
              <a:ext uri="{C183D7F6-B498-43B3-948B-1728B52AA6E4}">
                <adec:decorative xmlns:adec="http://schemas.microsoft.com/office/drawing/2017/decorative" val="1"/>
              </a:ext>
            </a:extLst>
          </p:cNvPr>
          <p:cNvSpPr/>
          <p:nvPr/>
        </p:nvSpPr>
        <p:spPr>
          <a:xfrm>
            <a:off x="905933" y="1422396"/>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Eye Protection</a:t>
            </a:r>
          </a:p>
        </p:txBody>
      </p:sp>
      <p:grpSp>
        <p:nvGrpSpPr>
          <p:cNvPr id="26" name="Group 25" descr="eye protection and face shield">
            <a:extLst>
              <a:ext uri="{FF2B5EF4-FFF2-40B4-BE49-F238E27FC236}">
                <a16:creationId xmlns:a16="http://schemas.microsoft.com/office/drawing/2014/main" id="{C2246B82-29EC-47B4-BED2-2A6929B6F4BA}"/>
              </a:ext>
            </a:extLst>
          </p:cNvPr>
          <p:cNvGrpSpPr/>
          <p:nvPr/>
        </p:nvGrpSpPr>
        <p:grpSpPr>
          <a:xfrm>
            <a:off x="619953" y="2201115"/>
            <a:ext cx="3615548" cy="2411292"/>
            <a:chOff x="643857" y="2201115"/>
            <a:chExt cx="3615548" cy="2411292"/>
          </a:xfrm>
        </p:grpSpPr>
        <p:pic>
          <p:nvPicPr>
            <p:cNvPr id="27" name="Graphic 26">
              <a:extLst>
                <a:ext uri="{FF2B5EF4-FFF2-40B4-BE49-F238E27FC236}">
                  <a16:creationId xmlns:a16="http://schemas.microsoft.com/office/drawing/2014/main" id="{722AE2DD-5EBF-443C-9ECC-2ED28F4D19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28" name="Group 27">
              <a:extLst>
                <a:ext uri="{FF2B5EF4-FFF2-40B4-BE49-F238E27FC236}">
                  <a16:creationId xmlns:a16="http://schemas.microsoft.com/office/drawing/2014/main" id="{C0F02F45-7011-4B05-8E54-89710DFD0B34}"/>
                </a:ext>
              </a:extLst>
            </p:cNvPr>
            <p:cNvGrpSpPr/>
            <p:nvPr/>
          </p:nvGrpSpPr>
          <p:grpSpPr>
            <a:xfrm>
              <a:off x="643857" y="2201115"/>
              <a:ext cx="3579008" cy="2411292"/>
              <a:chOff x="576124" y="2201115"/>
              <a:chExt cx="3579008" cy="2411292"/>
            </a:xfrm>
          </p:grpSpPr>
          <p:pic>
            <p:nvPicPr>
              <p:cNvPr id="29" name="Graphic 28">
                <a:extLst>
                  <a:ext uri="{FF2B5EF4-FFF2-40B4-BE49-F238E27FC236}">
                    <a16:creationId xmlns:a16="http://schemas.microsoft.com/office/drawing/2014/main" id="{8A008933-60BE-4FA0-A219-C4E6AB9339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30" name="Graphic 29">
                <a:extLst>
                  <a:ext uri="{FF2B5EF4-FFF2-40B4-BE49-F238E27FC236}">
                    <a16:creationId xmlns:a16="http://schemas.microsoft.com/office/drawing/2014/main" id="{23D2CCC6-AD0D-46ED-95D5-88367AA4BA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805" y="2201115"/>
                <a:ext cx="2801327" cy="2323623"/>
              </a:xfrm>
              <a:prstGeom prst="rect">
                <a:avLst/>
              </a:prstGeom>
            </p:spPr>
          </p:pic>
        </p:grpSp>
      </p:grpSp>
      <p:grpSp>
        <p:nvGrpSpPr>
          <p:cNvPr id="31" name="Group 30" descr="gloves and gown">
            <a:extLst>
              <a:ext uri="{FF2B5EF4-FFF2-40B4-BE49-F238E27FC236}">
                <a16:creationId xmlns:a16="http://schemas.microsoft.com/office/drawing/2014/main" id="{7C3C6C9A-9B55-45B3-90E9-D5A134F08B37}"/>
              </a:ext>
            </a:extLst>
          </p:cNvPr>
          <p:cNvGrpSpPr/>
          <p:nvPr/>
        </p:nvGrpSpPr>
        <p:grpSpPr>
          <a:xfrm>
            <a:off x="4353389" y="1254871"/>
            <a:ext cx="3337632" cy="4538476"/>
            <a:chOff x="7813447" y="1254871"/>
            <a:chExt cx="3337632" cy="4538476"/>
          </a:xfrm>
        </p:grpSpPr>
        <p:sp>
          <p:nvSpPr>
            <p:cNvPr id="32" name="Freeform: Shape 31">
              <a:extLst>
                <a:ext uri="{FF2B5EF4-FFF2-40B4-BE49-F238E27FC236}">
                  <a16:creationId xmlns:a16="http://schemas.microsoft.com/office/drawing/2014/main" id="{BFB8B0C7-A8C7-4933-A3F7-A006FDEFC4E2}"/>
                </a:ext>
              </a:extLst>
            </p:cNvPr>
            <p:cNvSpPr/>
            <p:nvPr/>
          </p:nvSpPr>
          <p:spPr>
            <a:xfrm>
              <a:off x="7834147"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Gloves &amp; Gown</a:t>
              </a:r>
            </a:p>
          </p:txBody>
        </p:sp>
        <p:pic>
          <p:nvPicPr>
            <p:cNvPr id="33" name="Graphic 32">
              <a:extLst>
                <a:ext uri="{FF2B5EF4-FFF2-40B4-BE49-F238E27FC236}">
                  <a16:creationId xmlns:a16="http://schemas.microsoft.com/office/drawing/2014/main" id="{3B5CBA75-5F00-41A0-8BF8-0FF4F59DF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22568" y="1254871"/>
              <a:ext cx="2353646" cy="3910273"/>
            </a:xfrm>
            <a:prstGeom prst="rect">
              <a:avLst/>
            </a:prstGeom>
            <a:effectLst>
              <a:outerShdw dist="177800" dir="2700000" algn="tl" rotWithShape="0">
                <a:prstClr val="black">
                  <a:alpha val="40000"/>
                </a:prstClr>
              </a:outerShdw>
            </a:effectLst>
          </p:spPr>
        </p:pic>
        <p:pic>
          <p:nvPicPr>
            <p:cNvPr id="34" name="Graphic 33">
              <a:extLst>
                <a:ext uri="{FF2B5EF4-FFF2-40B4-BE49-F238E27FC236}">
                  <a16:creationId xmlns:a16="http://schemas.microsoft.com/office/drawing/2014/main" id="{BC4E82A1-4CEA-48B3-94EB-222B541D996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081774">
              <a:off x="7813447" y="2637777"/>
              <a:ext cx="2253723" cy="1981068"/>
            </a:xfrm>
            <a:prstGeom prst="rect">
              <a:avLst/>
            </a:prstGeom>
            <a:effectLst>
              <a:outerShdw dist="190500" dir="2700000" algn="tl" rotWithShape="0">
                <a:prstClr val="black">
                  <a:alpha val="40000"/>
                </a:prstClr>
              </a:outerShdw>
            </a:effectLst>
          </p:spPr>
        </p:pic>
      </p:grpSp>
      <p:sp>
        <p:nvSpPr>
          <p:cNvPr id="35" name="Freeform: Shape 34">
            <a:extLst>
              <a:ext uri="{FF2B5EF4-FFF2-40B4-BE49-F238E27FC236}">
                <a16:creationId xmlns:a16="http://schemas.microsoft.com/office/drawing/2014/main" id="{5FE72355-3DB9-43AD-B45C-B3E8FD140B16}"/>
              </a:ext>
              <a:ext uri="{C183D7F6-B498-43B3-948B-1728B52AA6E4}">
                <adec:decorative xmlns:adec="http://schemas.microsoft.com/office/drawing/2017/decorative" val="1"/>
              </a:ext>
            </a:extLst>
          </p:cNvPr>
          <p:cNvSpPr/>
          <p:nvPr/>
        </p:nvSpPr>
        <p:spPr>
          <a:xfrm>
            <a:off x="7834181" y="1422398"/>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b="1" kern="1200" dirty="0">
                <a:solidFill>
                  <a:schemeClr val="bg1"/>
                </a:solidFill>
              </a:rPr>
              <a:t>Respirator</a:t>
            </a:r>
          </a:p>
        </p:txBody>
      </p:sp>
      <p:grpSp>
        <p:nvGrpSpPr>
          <p:cNvPr id="36" name="Group 35" descr="respirator">
            <a:extLst>
              <a:ext uri="{FF2B5EF4-FFF2-40B4-BE49-F238E27FC236}">
                <a16:creationId xmlns:a16="http://schemas.microsoft.com/office/drawing/2014/main" id="{E0CBE884-6494-4FE0-81C2-B1080156B7D0}"/>
              </a:ext>
            </a:extLst>
          </p:cNvPr>
          <p:cNvGrpSpPr/>
          <p:nvPr/>
        </p:nvGrpSpPr>
        <p:grpSpPr>
          <a:xfrm>
            <a:off x="8008676" y="2350307"/>
            <a:ext cx="2791186" cy="2556008"/>
            <a:chOff x="8008676" y="2350307"/>
            <a:chExt cx="2791186" cy="2556008"/>
          </a:xfrm>
          <a:effectLst>
            <a:outerShdw dist="355600" dir="3480000" sx="87000" sy="87000" algn="ctr" rotWithShape="0">
              <a:srgbClr val="000000">
                <a:alpha val="43137"/>
              </a:srgbClr>
            </a:outerShdw>
          </a:effectLst>
        </p:grpSpPr>
        <p:sp>
          <p:nvSpPr>
            <p:cNvPr id="37" name="Freeform: Shape 36">
              <a:extLst>
                <a:ext uri="{FF2B5EF4-FFF2-40B4-BE49-F238E27FC236}">
                  <a16:creationId xmlns:a16="http://schemas.microsoft.com/office/drawing/2014/main" id="{E82A6F1A-2E93-4C61-A89E-3417F79BA541}"/>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241A4A73-1C28-4680-898F-D04065CDDE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Lst>
          </p:cNvPr>
          <p:cNvSpPr>
            <a:spLocks noGrp="1"/>
          </p:cNvSpPr>
          <p:nvPr>
            <p:ph type="ftr" sz="quarter" idx="11"/>
          </p:nvPr>
        </p:nvSpPr>
        <p:spPr>
          <a:xfrm>
            <a:off x="4686833" y="6365359"/>
            <a:ext cx="6395357" cy="365125"/>
          </a:xfrm>
        </p:spPr>
        <p:txBody>
          <a:bodyPr/>
          <a:lstStyle/>
          <a:p>
            <a:r>
              <a:rPr lang="en-US" dirty="0"/>
              <a:t>PPE Part 3 – Respirators</a:t>
            </a:r>
          </a:p>
        </p:txBody>
      </p:sp>
      <p:sp>
        <p:nvSpPr>
          <p:cNvPr id="9" name="Slide Number Placeholder 8">
            <a:extLst>
              <a:ext uri="{FF2B5EF4-FFF2-40B4-BE49-F238E27FC236}">
                <a16:creationId xmlns:a16="http://schemas.microsoft.com/office/drawing/2014/main" id="{A09E778B-FAAC-4D3F-B99C-7B04818D8826}"/>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55859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Respirators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2527890" y="2693324"/>
            <a:ext cx="7136219" cy="1953832"/>
          </a:xfrm>
        </p:spPr>
        <p:txBody>
          <a:bodyPr>
            <a:normAutofit/>
          </a:bodyPr>
          <a:lstStyle/>
          <a:p>
            <a:pPr marL="0" lvl="0" indent="0">
              <a:buNone/>
            </a:pPr>
            <a:r>
              <a:rPr lang="en-US" b="1" dirty="0">
                <a:solidFill>
                  <a:schemeClr val="accent1"/>
                </a:solidFill>
              </a:rPr>
              <a:t>While watching the video, jot down:</a:t>
            </a:r>
          </a:p>
          <a:p>
            <a:r>
              <a:rPr lang="en-US" dirty="0"/>
              <a:t>A simple </a:t>
            </a:r>
            <a:r>
              <a:rPr lang="en-US" b="1" dirty="0">
                <a:solidFill>
                  <a:srgbClr val="2F5597"/>
                </a:solidFill>
              </a:rPr>
              <a:t>definition</a:t>
            </a:r>
            <a:r>
              <a:rPr lang="en-US" dirty="0"/>
              <a:t> of a respirator</a:t>
            </a:r>
          </a:p>
          <a:p>
            <a:r>
              <a:rPr lang="en-US" b="1" dirty="0">
                <a:solidFill>
                  <a:srgbClr val="2F5597"/>
                </a:solidFill>
              </a:rPr>
              <a:t>Three types </a:t>
            </a:r>
            <a:r>
              <a:rPr lang="en-US" dirty="0"/>
              <a:t>of respirators commonly used in healthcare</a:t>
            </a:r>
          </a:p>
        </p:txBody>
      </p:sp>
      <p:sp>
        <p:nvSpPr>
          <p:cNvPr id="4" name="Footer Placeholder 3">
            <a:extLst>
              <a:ext uri="{FF2B5EF4-FFF2-40B4-BE49-F238E27FC236}">
                <a16:creationId xmlns:a16="http://schemas.microsoft.com/office/drawing/2014/main" id="{D85794A9-9F86-4E97-B2F6-7732ABFF58B9}"/>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3AAB95E0-0FF7-4E83-A175-73F95F3221F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idx="4294967295"/>
          </p:nvPr>
        </p:nvSpPr>
        <p:spPr>
          <a:xfrm>
            <a:off x="4158343" y="2578099"/>
            <a:ext cx="3118757" cy="1292681"/>
          </a:xfrm>
          <a:solidFill>
            <a:schemeClr val="bg1">
              <a:alpha val="50000"/>
            </a:schemeClr>
          </a:solidFill>
        </p:spPr>
        <p:txBody>
          <a:bodyPr>
            <a:normAutofit/>
          </a:bodyPr>
          <a:lstStyle/>
          <a:p>
            <a:r>
              <a:rPr lang="en-US" sz="1800" dirty="0"/>
              <a:t>Inside Infection Control: What is a Respirator? Episode 13</a:t>
            </a:r>
          </a:p>
        </p:txBody>
      </p:sp>
      <p:pic>
        <p:nvPicPr>
          <p:cNvPr id="7" name="Picture 6" descr="Inside Infection Control: What is a Respirator? Episode 13">
            <a:hlinkClick r:id="rId4"/>
            <a:extLst>
              <a:ext uri="{FF2B5EF4-FFF2-40B4-BE49-F238E27FC236}">
                <a16:creationId xmlns:a16="http://schemas.microsoft.com/office/drawing/2014/main" id="{F6A5DDA6-07C3-43E7-8C6E-EBC296FB875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0723" y="1188720"/>
            <a:ext cx="7979367" cy="4480560"/>
          </a:xfrm>
          <a:prstGeom prst="rect">
            <a:avLst/>
          </a:prstGeom>
        </p:spPr>
      </p:pic>
      <p:sp>
        <p:nvSpPr>
          <p:cNvPr id="2" name="Footer Placeholder 1">
            <a:extLst>
              <a:ext uri="{FF2B5EF4-FFF2-40B4-BE49-F238E27FC236}">
                <a16:creationId xmlns:a16="http://schemas.microsoft.com/office/drawing/2014/main" id="{F515E1D3-48BD-45DC-81A2-65F0E3BA3BE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5649A6B9-4D3F-415D-AB57-D2FFF92F4CA1}"/>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457200"/>
            <a:ext cx="3932237" cy="3873500"/>
          </a:xfrm>
        </p:spPr>
        <p:txBody>
          <a:bodyPr>
            <a:normAutofit/>
          </a:bodyPr>
          <a:lstStyle/>
          <a:p>
            <a:r>
              <a:rPr lang="en-US" sz="3600" b="0" dirty="0"/>
              <a:t>What did you </a:t>
            </a:r>
            <a:r>
              <a:rPr lang="en-US" sz="3600" dirty="0">
                <a:cs typeface="Calibri bold" panose="020F0702030404030204" pitchFamily="34" charset="0"/>
              </a:rPr>
              <a:t>learn</a:t>
            </a:r>
            <a:r>
              <a:rPr lang="en-US" sz="3600" b="0" dirty="0">
                <a:cs typeface="Calibri bold" panose="020F0702030404030204" pitchFamily="34" charset="0"/>
              </a:rPr>
              <a:t> about </a:t>
            </a:r>
            <a:br>
              <a:rPr lang="en-US" sz="3600" b="0" dirty="0">
                <a:cs typeface="Calibri bold" panose="020F0702030404030204" pitchFamily="34" charset="0"/>
              </a:rPr>
            </a:br>
            <a:r>
              <a:rPr lang="en-US" sz="3600" b="0" dirty="0">
                <a:cs typeface="Calibri bold" panose="020F0702030404030204" pitchFamily="34" charset="0"/>
              </a:rPr>
              <a:t>respirators</a:t>
            </a:r>
            <a:r>
              <a:rPr lang="en-US" sz="3600" b="0" dirty="0"/>
              <a:t>?</a:t>
            </a:r>
            <a:r>
              <a:rPr lang="en-US" sz="3600" b="0" dirty="0">
                <a:latin typeface="+mj-lt"/>
              </a:rPr>
              <a:t> </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8699-197C-4BA8-AB2E-FD23DC5DBF90}"/>
              </a:ext>
            </a:extLst>
          </p:cNvPr>
          <p:cNvSpPr>
            <a:spLocks noGrp="1"/>
          </p:cNvSpPr>
          <p:nvPr>
            <p:ph type="title"/>
          </p:nvPr>
        </p:nvSpPr>
        <p:spPr>
          <a:xfrm>
            <a:off x="574729" y="242967"/>
            <a:ext cx="10515600" cy="503853"/>
          </a:xfrm>
        </p:spPr>
        <p:txBody>
          <a:bodyPr/>
          <a:lstStyle/>
          <a:p>
            <a:r>
              <a:rPr lang="en-US" dirty="0">
                <a:solidFill>
                  <a:schemeClr val="bg1"/>
                </a:solidFill>
              </a:rPr>
              <a:t>What is an n95 Respirator?</a:t>
            </a:r>
          </a:p>
        </p:txBody>
      </p:sp>
      <p:sp>
        <p:nvSpPr>
          <p:cNvPr id="7" name="Text Placeholder 6">
            <a:extLst>
              <a:ext uri="{FF2B5EF4-FFF2-40B4-BE49-F238E27FC236}">
                <a16:creationId xmlns:a16="http://schemas.microsoft.com/office/drawing/2014/main" id="{F6DB2EAF-7BCC-4E8E-991E-E65A816C8692}"/>
              </a:ext>
            </a:extLst>
          </p:cNvPr>
          <p:cNvSpPr>
            <a:spLocks noGrp="1"/>
          </p:cNvSpPr>
          <p:nvPr>
            <p:ph type="body" sz="quarter" idx="13"/>
          </p:nvPr>
        </p:nvSpPr>
        <p:spPr>
          <a:xfrm>
            <a:off x="762000" y="1179085"/>
            <a:ext cx="10515600" cy="1109280"/>
          </a:xfrm>
        </p:spPr>
        <p:txBody>
          <a:bodyPr/>
          <a:lstStyle/>
          <a:p>
            <a:r>
              <a:rPr lang="en-US" sz="2400" b="1" dirty="0"/>
              <a:t>“N95” is a term used for certain respirators tested and approved for use in healthcare by the National Institute for Occupational Safety and Health (NIOSH).</a:t>
            </a:r>
          </a:p>
        </p:txBody>
      </p:sp>
      <p:sp>
        <p:nvSpPr>
          <p:cNvPr id="3" name="Content Placeholder 2">
            <a:extLst>
              <a:ext uri="{FF2B5EF4-FFF2-40B4-BE49-F238E27FC236}">
                <a16:creationId xmlns:a16="http://schemas.microsoft.com/office/drawing/2014/main" id="{FE8AD21B-E263-4AE7-8FEC-8EF249ADE457}"/>
              </a:ext>
            </a:extLst>
          </p:cNvPr>
          <p:cNvSpPr>
            <a:spLocks noGrp="1"/>
          </p:cNvSpPr>
          <p:nvPr>
            <p:ph sz="half" idx="1"/>
          </p:nvPr>
        </p:nvSpPr>
        <p:spPr>
          <a:xfrm>
            <a:off x="762000" y="2334571"/>
            <a:ext cx="5181600" cy="3888597"/>
          </a:xfrm>
        </p:spPr>
        <p:txBody>
          <a:bodyPr/>
          <a:lstStyle/>
          <a:p>
            <a:pPr>
              <a:lnSpc>
                <a:spcPct val="95000"/>
              </a:lnSpc>
              <a:spcBef>
                <a:spcPts val="1200"/>
              </a:spcBef>
              <a:defRPr/>
            </a:pPr>
            <a:r>
              <a:rPr lang="en-US" dirty="0"/>
              <a:t>N95s are designed to filter out certain sizes of very small particles in the air, including droplets, before the air reaches your mouth, nose, and lungs. </a:t>
            </a:r>
          </a:p>
          <a:p>
            <a:pPr marR="0" lvl="0" fontAlgn="auto">
              <a:lnSpc>
                <a:spcPct val="95000"/>
              </a:lnSpc>
              <a:spcBef>
                <a:spcPts val="1200"/>
              </a:spcBef>
              <a:spcAft>
                <a:spcPts val="0"/>
              </a:spcAft>
              <a:buClrTx/>
              <a:buSzTx/>
              <a:tabLst/>
              <a:defRPr/>
            </a:pPr>
            <a:r>
              <a:rPr lang="en-US" dirty="0"/>
              <a:t>Most N95s are also good at blocking your respiratory droplets from spreading to others, including any germs that you are breathing out.</a:t>
            </a:r>
          </a:p>
        </p:txBody>
      </p:sp>
      <p:sp>
        <p:nvSpPr>
          <p:cNvPr id="4" name="Content Placeholder 3">
            <a:extLst>
              <a:ext uri="{FF2B5EF4-FFF2-40B4-BE49-F238E27FC236}">
                <a16:creationId xmlns:a16="http://schemas.microsoft.com/office/drawing/2014/main" id="{00AB7DFF-BA42-40DF-9E1C-0FAD150F5CFB}"/>
              </a:ext>
            </a:extLst>
          </p:cNvPr>
          <p:cNvSpPr>
            <a:spLocks noGrp="1"/>
          </p:cNvSpPr>
          <p:nvPr>
            <p:ph sz="half" idx="2"/>
          </p:nvPr>
        </p:nvSpPr>
        <p:spPr/>
        <p:txBody>
          <a:bodyPr/>
          <a:lstStyle/>
          <a:p>
            <a:pPr marL="0" indent="0">
              <a:buNone/>
            </a:pPr>
            <a:r>
              <a:rPr lang="en-US" b="1" dirty="0">
                <a:solidFill>
                  <a:srgbClr val="13619C"/>
                </a:solidFill>
              </a:rPr>
              <a:t>How?</a:t>
            </a:r>
          </a:p>
          <a:p>
            <a:r>
              <a:rPr lang="en-US" dirty="0"/>
              <a:t>N95s are made of a special filtering material that filters out at least 95% of very small particles in the air. </a:t>
            </a:r>
          </a:p>
          <a:p>
            <a:pPr marR="0" lvl="0">
              <a:spcAft>
                <a:spcPts val="0"/>
              </a:spcAft>
            </a:pPr>
            <a:r>
              <a:rPr lang="en-US" dirty="0"/>
              <a:t>N95s fit snugly and ensure the air you’re breathing in goes through the filter first and doesn’t leak in around the edges.</a:t>
            </a:r>
          </a:p>
        </p:txBody>
      </p:sp>
      <p:sp>
        <p:nvSpPr>
          <p:cNvPr id="5" name="Footer Placeholder 4">
            <a:extLst>
              <a:ext uri="{FF2B5EF4-FFF2-40B4-BE49-F238E27FC236}">
                <a16:creationId xmlns:a16="http://schemas.microsoft.com/office/drawing/2014/main" id="{92FBA0F2-172B-49FE-9398-049CA00CDC5F}"/>
              </a:ext>
            </a:extLst>
          </p:cNvPr>
          <p:cNvSpPr>
            <a:spLocks noGrp="1"/>
          </p:cNvSpPr>
          <p:nvPr>
            <p:ph type="ftr" sz="quarter" idx="11"/>
          </p:nvPr>
        </p:nvSpPr>
        <p:spPr>
          <a:xfrm>
            <a:off x="6705600" y="6410779"/>
            <a:ext cx="4114800" cy="365125"/>
          </a:xfrm>
        </p:spPr>
        <p:txBody>
          <a:bodyPr/>
          <a:lstStyle/>
          <a:p>
            <a:r>
              <a:rPr lang="en-US" dirty="0"/>
              <a:t>PPE Part 3 – Respirators</a:t>
            </a:r>
          </a:p>
        </p:txBody>
      </p:sp>
      <p:sp>
        <p:nvSpPr>
          <p:cNvPr id="6" name="Slide Number Placeholder 5">
            <a:extLst>
              <a:ext uri="{FF2B5EF4-FFF2-40B4-BE49-F238E27FC236}">
                <a16:creationId xmlns:a16="http://schemas.microsoft.com/office/drawing/2014/main" id="{1503D633-E221-49F2-A1FF-34E7B974E14D}"/>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2266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13">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MQJEE5KTM3DE-395609987-139</_dlc_DocId>
    <_dlc_DocIdUrl xmlns="5235e465-a1b6-4e23-bde6-ae74580a0b42">
      <Url>https://cdcpartners.sharepoint.com/sites/NCEZID/DHQP/NHCIPCTrainingCollab/_layouts/15/DocIdRedir.aspx?ID=MQJEE5KTM3DE-395609987-139</Url>
      <Description>MQJEE5KTM3DE-395609987-139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FF9564-11D3-409A-A753-0432680DCFBE}"/>
</file>

<file path=customXml/itemProps2.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3.xml><?xml version="1.0" encoding="utf-8"?>
<ds:datastoreItem xmlns:ds="http://schemas.openxmlformats.org/officeDocument/2006/customXml" ds:itemID="{1CB03E63-A999-4428-B2B4-E0676FFD030C}">
  <ds:schemaRefs>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cc8a450b-1a11-4e56-adcc-c88acab015c1"/>
    <ds:schemaRef ds:uri="7c162c85-2e33-4418-8d6a-3c9ae40ca8a5"/>
    <ds:schemaRef ds:uri="http://www.w3.org/XML/1998/namespace"/>
  </ds:schemaRefs>
</ds:datastoreItem>
</file>

<file path=customXml/itemProps4.xml><?xml version="1.0" encoding="utf-8"?>
<ds:datastoreItem xmlns:ds="http://schemas.openxmlformats.org/officeDocument/2006/customXml" ds:itemID="{F3059485-0755-4A0D-BDCF-C226026467BD}"/>
</file>

<file path=docProps/app.xml><?xml version="1.0" encoding="utf-8"?>
<Properties xmlns="http://schemas.openxmlformats.org/officeDocument/2006/extended-properties" xmlns:vt="http://schemas.openxmlformats.org/officeDocument/2006/docPropsVTypes">
  <Template>13870_PFL_CleaningDisinfection_60min_v1</Template>
  <TotalTime>10398</TotalTime>
  <Words>3011</Words>
  <Application>Microsoft Office PowerPoint</Application>
  <PresentationFormat>Widescreen</PresentationFormat>
  <Paragraphs>267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LT Std 55 Roman</vt:lpstr>
      <vt:lpstr>Calibri</vt:lpstr>
      <vt:lpstr>Calibri Light</vt:lpstr>
      <vt:lpstr>Century Gothic</vt:lpstr>
      <vt:lpstr>Courier New</vt:lpstr>
      <vt:lpstr>Symbol</vt:lpstr>
      <vt:lpstr>Wingdings</vt:lpstr>
      <vt:lpstr>13780_PFL_PPT_template_Avenir_2-26-21_DRAFT</vt:lpstr>
      <vt:lpstr>Topic 11:  Ppe part 3 –  Respirators</vt:lpstr>
      <vt:lpstr>Agenda</vt:lpstr>
      <vt:lpstr>Learning Objectives</vt:lpstr>
      <vt:lpstr>Introductions </vt:lpstr>
      <vt:lpstr>Recommended PPE for COVID-19 </vt:lpstr>
      <vt:lpstr>Respirators </vt:lpstr>
      <vt:lpstr>Inside Infection Control: What is a Respirator? Episode 13</vt:lpstr>
      <vt:lpstr>What did you learn about  respirators? </vt:lpstr>
      <vt:lpstr>What is an n95 Respirator?</vt:lpstr>
      <vt:lpstr>N95 User seal check</vt:lpstr>
      <vt:lpstr>Reflection </vt:lpstr>
      <vt:lpstr>Questions?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PPE Part 3 – Respirators</dc:title>
  <dc:subject>PPE – Respirators</dc:subject>
  <dc:creator>Centers for Disease Control and Prevention (CDC)</dc:creator>
  <cp:keywords>Project Firstline, Infection Control Training, COVID-19, Infection Control, CDC, PPE, Respirators</cp:keywords>
  <cp:lastModifiedBy>Ortiz, Madeleine (CDC/DDID/NCEZID/DHQP) (CTR)</cp:lastModifiedBy>
  <cp:revision>288</cp:revision>
  <dcterms:created xsi:type="dcterms:W3CDTF">2021-01-21T13:57:54Z</dcterms:created>
  <dcterms:modified xsi:type="dcterms:W3CDTF">2021-09-16T20:24:10Z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0x0101009B5F485B01A3A34F891D43205E7DAD81</vt:lpwstr>
  </property>
  <property fmtid="{D5CDD505-2E9C-101B-9397-08002B2CF9AE}" pid="10" name="_dlc_DocIdItemGuid">
    <vt:lpwstr>12606e09-1a89-4020-abbc-f7f8d65a00e0</vt:lpwstr>
  </property>
  <property fmtid="{D5CDD505-2E9C-101B-9397-08002B2CF9AE}" pid="11" name="ArticulateGUID">
    <vt:lpwstr>05334954-04B9-4325-9EDB-88FD47F3D73F</vt:lpwstr>
  </property>
  <property fmtid="{D5CDD505-2E9C-101B-9397-08002B2CF9AE}" pid="12" name="ArticulatePath">
    <vt:lpwstr>Project Firstline MultiDoseVial Slides_60min_v2</vt:lpwstr>
  </property>
</Properties>
</file>