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5.xml" ContentType="application/vnd.openxmlformats-officedocument.presentationml.tags+xml"/>
  <Override PartName="/ppt/tags/tag4.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ppt/tags/tag3.xml" ContentType="application/vnd.openxmlformats-officedocument.presentationml.tags+xml"/>
  <Override PartName="/ppt/tags/tag1.xml" ContentType="application/vnd.openxmlformats-officedocument.presentationml.tags+xml"/>
  <Override PartName="/customXml/itemProps3.xml" ContentType="application/vnd.openxmlformats-officedocument.customXmlProperties+xml"/>
  <Override PartName="/ppt/tags/tag9.xml" ContentType="application/vnd.openxmlformats-officedocument.presentationml.tags+xml"/>
  <Override PartName="/ppt/tags/tag13.xml" ContentType="application/vnd.openxmlformats-officedocument.presentationml.tags+xml"/>
  <Override PartName="/ppt/tags/tag10.xml" ContentType="application/vnd.openxmlformats-officedocument.presentationml.tags+xml"/>
  <Override PartName="/ppt/tags/tag14.xml" ContentType="application/vnd.openxmlformats-officedocument.presentationml.tags+xml"/>
  <Override PartName="/ppt/tags/tag11.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8.xml" ContentType="application/vnd.openxmlformats-officedocument.presentationml.tags+xml"/>
  <Override PartName="/ppt/tags/tag7.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80" r:id="rId5"/>
  </p:sldMasterIdLst>
  <p:notesMasterIdLst>
    <p:notesMasterId r:id="rId19"/>
  </p:notesMasterIdLst>
  <p:handoutMasterIdLst>
    <p:handoutMasterId r:id="rId20"/>
  </p:handoutMasterIdLst>
  <p:sldIdLst>
    <p:sldId id="316" r:id="rId6"/>
    <p:sldId id="329" r:id="rId7"/>
    <p:sldId id="257" r:id="rId8"/>
    <p:sldId id="323" r:id="rId9"/>
    <p:sldId id="328" r:id="rId10"/>
    <p:sldId id="326" r:id="rId11"/>
    <p:sldId id="311" r:id="rId12"/>
    <p:sldId id="327" r:id="rId13"/>
    <p:sldId id="324" r:id="rId14"/>
    <p:sldId id="280" r:id="rId15"/>
    <p:sldId id="291" r:id="rId16"/>
    <p:sldId id="290" r:id="rId17"/>
    <p:sldId id="266"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d, Jessie" initials="SJ" lastIdx="25" clrIdx="0">
    <p:extLst>
      <p:ext uri="{19B8F6BF-5375-455C-9EA6-DF929625EA0E}">
        <p15:presenceInfo xmlns:p15="http://schemas.microsoft.com/office/powerpoint/2012/main" userId="S::jstadd@rti.org::44a9573f-fddc-4716-bc25-9dc365c6924d"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3" name="Linda Wilson" initials="LW" lastIdx="8" clrIdx="2">
    <p:extLst>
      <p:ext uri="{19B8F6BF-5375-455C-9EA6-DF929625EA0E}">
        <p15:presenceInfo xmlns:p15="http://schemas.microsoft.com/office/powerpoint/2012/main" userId="Linda Wilson" providerId="None"/>
      </p:ext>
    </p:extLst>
  </p:cmAuthor>
  <p:cmAuthor id="4" name="Aiken, Merrie" initials="AM" lastIdx="38" clrIdx="3">
    <p:extLst>
      <p:ext uri="{19B8F6BF-5375-455C-9EA6-DF929625EA0E}">
        <p15:presenceInfo xmlns:p15="http://schemas.microsoft.com/office/powerpoint/2012/main" userId="S::maiken@rti.org::2e0e472c-16bf-43d7-9edd-cd3f38cba021" providerId="AD"/>
      </p:ext>
    </p:extLst>
  </p:cmAuthor>
  <p:cmAuthor id="5" name="Wilson, Linda" initials="WL" lastIdx="11" clrIdx="4">
    <p:extLst>
      <p:ext uri="{19B8F6BF-5375-455C-9EA6-DF929625EA0E}">
        <p15:presenceInfo xmlns:p15="http://schemas.microsoft.com/office/powerpoint/2012/main" userId="S::ljwilson@rti.org::134f9502-648d-4a09-bdc5-589689a2e14a" providerId="AD"/>
      </p:ext>
    </p:extLst>
  </p:cmAuthor>
  <p:cmAuthor id="6" name="Cox, Kendra (CDC/DDID/NCEZID/DHQP)" initials="CK(" lastIdx="1" clrIdx="5">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04" autoAdjust="0"/>
    <p:restoredTop sz="72247" autoAdjust="0"/>
  </p:normalViewPr>
  <p:slideViewPr>
    <p:cSldViewPr snapToGrid="0">
      <p:cViewPr varScale="1">
        <p:scale>
          <a:sx n="23" d="100"/>
          <a:sy n="23" d="100"/>
        </p:scale>
        <p:origin x="1144" y="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9/7/2021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9/7/2021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infectioncontrol/projectfirstline/videos/Ep22-Contact-LowResolution-New.mp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pa.gov/pesticide-registration/list-n-disinfectants-coronavirus-covid-19"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epa.gov/pesticide-registration/selected-epa-registered-disinfectants" TargetMode="External"/><Relationship Id="rId4" Type="http://schemas.openxmlformats.org/officeDocument/2006/relationships/hyperlink" Target="https://www.epa.gov/coronavirus/about-list-n-disinfectants-coronavirus-covid-19-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what they learned during the session.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describe actions that they can take to use what they have learned. They may come off mute and speak, or type in the chat, or both.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appropriate, make connections between participants’ responses and the material from the session, particularly “why” cleaning and disinfection are so important in healthcare.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covered today and think about how we can learn more and put what we’ve learned into practice.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“I’d love to hear from you about what you learned today.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Would anyone like to share?</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we just heard, you’ve learned a lot today. I’d like you to identify one thing you’ll need to do, or continue to do, in your daily work to help keep the healthcare environment clean and stop germs from spreading.”</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3815819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contact time and why it’s so important for disinfection in healthcare.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12</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adapt the introduction time as needed: spend time on introductions if there are new faces or if group members still do not know each other.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10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focus on another essential part of infection control: disinfectants and contact time.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is contact time? And why is it important?”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332807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“By the end of today’s training, you will be able to discuss why it is important to follow the label instructions on a disinfectant product.”</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Arial" panose="020B0604020202020204" pitchFamily="34" charset="0"/>
              </a:rPr>
              <a:t>Transition to video episode of </a:t>
            </a:r>
            <a:r>
              <a:rPr lang="en-US" sz="1800" i="1" dirty="0">
                <a:effectLst/>
                <a:latin typeface="Calibri" panose="020F0502020204030204" pitchFamily="34" charset="0"/>
                <a:ea typeface="Calibri" panose="020F0502020204030204" pitchFamily="34" charset="0"/>
                <a:cs typeface="Arial" panose="020B0604020202020204" pitchFamily="34" charset="0"/>
              </a:rPr>
              <a:t>Inside Infection Control</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we’re going to take a closer look at an important part of disinfection: contact time.”</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520654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171450" indent="-171450">
              <a:buFont typeface="Arial" panose="020B0604020202020204" pitchFamily="34" charset="0"/>
              <a:buChar char="•"/>
            </a:pPr>
            <a:r>
              <a:rPr lang="en-US" dirty="0"/>
              <a:t>Access the video </a:t>
            </a:r>
            <a:r>
              <a:rPr lang="en-US" sz="1200" dirty="0">
                <a:effectLst/>
                <a:latin typeface="Calibri" panose="020F0502020204030204" pitchFamily="34" charset="0"/>
                <a:ea typeface="Calibri" panose="020F0502020204030204" pitchFamily="34" charset="0"/>
                <a:cs typeface="Times New Roman" panose="02020603050405020304" pitchFamily="18" charset="0"/>
              </a:rPr>
              <a:t>here:</a:t>
            </a: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CDC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https://www.cdc.gov/infectioncontrol/projectfirstline/videos/Ep22-Contact-LowResolution-New.mp4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171450" marR="0" indent="-171450" algn="l" defTabSz="914400" rtl="0" eaLnBrk="1" latinLnBrk="0" hangingPunct="1">
              <a:lnSpc>
                <a:spcPct val="107000"/>
              </a:lnSpc>
              <a:spcBef>
                <a:spcPts val="0"/>
              </a:spcBef>
              <a:spcAft>
                <a:spcPts val="800"/>
              </a:spcAft>
              <a:buFont typeface="Arial" panose="020B0604020202020204" pitchFamily="34" charset="0"/>
              <a:buChar char="•"/>
            </a:pPr>
            <a:r>
              <a:rPr lang="en-US" sz="1200" kern="1200" dirty="0">
                <a:solidFill>
                  <a:schemeClr val="tx1"/>
                </a:solidFill>
                <a:latin typeface="+mn-lt"/>
                <a:ea typeface="+mn-ea"/>
                <a:cs typeface="+mn-cs"/>
              </a:rPr>
              <a:t>OR</a:t>
            </a: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Project </a:t>
            </a:r>
            <a:r>
              <a:rPr lang="en-US" sz="1800" b="1" dirty="0">
                <a:effectLst/>
                <a:latin typeface="Calibri" panose="020F0502020204030204" pitchFamily="34" charset="0"/>
                <a:ea typeface="+mn-ea"/>
                <a:cs typeface="Times New Roman" panose="02020603050405020304" pitchFamily="18" charset="0"/>
              </a:rPr>
              <a:t>Firstline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YouTube Playlist:</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https://www.youtube.com/watch?v=TCa7Gg1NUD4 </a:t>
            </a:r>
          </a:p>
          <a:p>
            <a:pPr marL="171450" indent="-171450">
              <a:buFont typeface="Arial" panose="020B0604020202020204" pitchFamily="34" charset="0"/>
              <a:buChar char="•"/>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indent="0">
              <a:buFont typeface="Arial" panose="020B0604020202020204" pitchFamily="34"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“Let’s hear more about contact time from the CDC’s Dr. Abby Carlson.”</a:t>
            </a:r>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228694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sure participants are aware of what contact time is and the other terms that might be used (dwell time, wet time).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Link the concept of contact time to the reality of cleaning and disinfection at work in healthcare.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tailor this content to your audience, as not all healthcare workers are involved in this work in the same way.</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EPA List N: Disinfectants for Coronavirus (COVID-19)</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Segoe UI" panose="020B0502040204020203" pitchFamily="34" charset="0"/>
              </a:rPr>
              <a:t>https://www.epa.gov/pesticide-registration/list-n-disinfectants-coronavirus-covid-19</a:t>
            </a:r>
            <a:endParaRPr lang="en-US" sz="1800" dirty="0">
              <a:effectLst/>
              <a:latin typeface="Arial" panose="020B0604020202020204" pitchFamily="34" charset="0"/>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rPr>
              <a:t>Now that you’ve heard </a:t>
            </a:r>
            <a:r>
              <a:rPr lang="en-US" sz="1800" dirty="0">
                <a:effectLst/>
                <a:latin typeface="Calibri" panose="020F0502020204030204" pitchFamily="34" charset="0"/>
                <a:ea typeface="Calibri" panose="020F0502020204030204" pitchFamily="34" charset="0"/>
                <a:cs typeface="Times New Roman" panose="02020603050405020304" pitchFamily="18" charset="0"/>
              </a:rPr>
              <a:t>from CDC’s Dr. Abby Carlson, let’s talk about what contact time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have any thoughts on how to define it?”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“Contact time – also called ‘dwell time’ or ‘wet time’ – is the amount of time a disinfectant needs to sit on a surface, without being wiped away or disturbed, to do its job of killing germs.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“Contact time is important because the product you’re using might not kill germs right away. It takes time before all the germs are killed and something is truly ‘disinfected.’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time can vary depending on the product. But it is always specific, and it should be on the label. Even if you’re using a product that both cleans and disinfects, all in one, it will still have a contact time that you need to use for it to work correctly.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Now that we know what it is, what does it mean for our daily work?</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37627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slide has animations. After participants provide responses, trigger the animation as you go through the script.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suggest the information on the label of a disinfecting product that’s important to know in order to use it correctly.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participants respond, either by going off mute or in the chat, guide them through the information found on the product label.</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Remind participants why following label instructions on disinfecting products is important.</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you can usually judge if something is clean or not just by looking at it, this doesn’t work with disinfection. Because germs are too small for us to see, we can’t judge how well something has been disinfected just by looking at it. That’s why following the instructions when you use disinfecting products is so important.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information do you need from the label to make sure you’re using it correctly?</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Prompt first animation.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“First of all, in healthcare in the United States, you’ll use disinfectants that are registered with the Environmental Protection Agency, the EPA. The EPA is charged with reviewing chemicals used for disinfection to make sure that they’re safe and effective. Disinfectants used in healthcare facilities will usually have ‘hospital-grade,’ or something similar, on the label.”</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(Prompt second, third, and fourth animation.)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“Other things you need to know are which surfaces the chemical can be used on, which germs the chemical has been proven to kill, and whether the product should be diluted. That means if it needs to have water or another substance added to it to bring the concentration down so it’s safe for use. If so, the label should also tell you how to do that, and what to use.”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(Prompt fifth and final animation.)</a:t>
            </a:r>
            <a:endParaRPr lang="en-US" sz="1100" dirty="0"/>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of course, the label will tell you the contact time – or dwell time or wet time.”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3702402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there is often pressure to move fast in healthcare, this slide is an opportunity to discuss why it is important not to rush the disinfection process.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permitting and if applicable, you may wish to open the floor to invite participants to share instances in their experience in which they have felt hurried.</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know that we want to use disinfecting products at the right times and correctly.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But what do we not want to do?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biggest ‘don’ts’ is don’t rush the process. The entire contact time has to finish before something that’s been disinfected can be used again, like shared equipment, or before a new patient comes into a room after the last patient has been discharged. That’s how we can be sure the disinfectant has had time to do its job and kill the germs.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“Don’t try to dry a surface that’s been disinfected more quickly by wiping with another cloth, or by blowing on it with your breath. Also, don’t blow air on the surface another way, like with a fan, unless the manufacturer of the product you’re using says it’s okay to.</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patient. We know this can be tough. Patients may be waiting for rooms and equipment, and there may be pressure to move fast. But the risk of spreading germs is too great to rush the process. Following the instructions keeps germs from spreading and keeps your patients and co-workers safe!” </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147345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Share links to EPA resources regarding disinfectants that kill SARS-CoV-2.</a:t>
            </a: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List N - Infographic Which disinfectants kill COVID-19?</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https://www.epa.gov/sites/production/files/2020-12/documents/list_n_how-to_infographic_final_0.pdf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List N Tool: COVID-19 Disinfectants</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https://cfpub.epa.gov/giwiz/disinfectants/index.cfm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About List N: Disinfectants for Coronavirus (COVID-19</a:t>
            </a: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https://www.epa.gov/coronavirus/about-list-n-disinfectants-coronavirus-covid-19-0</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Selected EPA-Registered Disinfectants</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https://www.epa.gov/pesticide-registration/selected-epa-registered-disinfectants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These </a:t>
            </a:r>
            <a:r>
              <a:rPr lang="en-US" sz="1100" dirty="0">
                <a:effectLst/>
                <a:latin typeface="Calibri" panose="020F0502020204030204" pitchFamily="34" charset="0"/>
                <a:ea typeface="Calibri" panose="020F0502020204030204" pitchFamily="34" charset="0"/>
                <a:cs typeface="Times New Roman" panose="02020603050405020304" pitchFamily="18" charset="0"/>
              </a:rPr>
              <a:t>links also appear on the “Resources” slide.</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EPA has many resources about disinfectants for use in healthcare and lists of disinfectants that are effective against different germs, including SARS-CoV-2, which is the virus that causes COVID-19. The list for SARS-CoV-2 is called ‘List N.’ We’ll put the links in the chat, and they’re also included on the ‘Resources’ slide for your reference later.”</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3171479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4952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4FD1D1A5-3795-4D27-B8FF-3DE93AEC5231}" type="datetime1">
              <a:rPr lang="en-US" smtClean="0"/>
              <a:t>9/7/2021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3004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50B32C38-BCE9-4E36-8CA2-8322ABD796E2}" type="datetime1">
              <a:rPr lang="en-US" smtClean="0"/>
              <a:t>9/7/2021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78620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144AC5D3-0F42-4A15-B2B8-18B78EAA8981}" type="datetime1">
              <a:rPr lang="en-US" smtClean="0"/>
              <a:t>9/7/2021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14" name="Title 13">
            <a:extLst>
              <a:ext uri="{FF2B5EF4-FFF2-40B4-BE49-F238E27FC236}">
                <a16:creationId xmlns:a16="http://schemas.microsoft.com/office/drawing/2014/main" id="{5186CA39-6B90-477A-A8D7-99B2E410603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3488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81041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478265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4121440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463794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F359E43-EA82-4F22-A56E-B7A8F6B6B7E1}" type="datetime1">
              <a:rPr lang="en-US" smtClean="0"/>
              <a:t>9/7/2021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651450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38FC5EE-B478-4195-B99F-AA298813CBB0}" type="datetime1">
              <a:rPr lang="en-US" smtClean="0"/>
              <a:t>9/7/2021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392066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C902833A-AA6C-4C96-BD82-DFEFB4AE1DD0}" type="datetime1">
              <a:rPr lang="en-US" smtClean="0"/>
              <a:t>9/7/2021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3787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0B9219F7-DC78-4DB1-855F-0AAD2AD8F6A1}"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64290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62C6863-EBB1-4CFC-B4D3-11347DE9ADF2}" type="datetime1">
              <a:rPr lang="en-US" smtClean="0"/>
              <a:t>9/7/2021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9DFF-564C-44E1-AD8F-D0860E6DA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61C73-751E-42C2-846A-CDB330906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B4A7A-F94C-478D-AA78-8AF82C08E792}"/>
              </a:ext>
            </a:extLst>
          </p:cNvPr>
          <p:cNvSpPr>
            <a:spLocks noGrp="1"/>
          </p:cNvSpPr>
          <p:nvPr>
            <p:ph type="dt" sz="half" idx="10"/>
          </p:nvPr>
        </p:nvSpPr>
        <p:spPr/>
        <p:txBody>
          <a:bodyPr/>
          <a:lstStyle/>
          <a:p>
            <a:fld id="{9CDDD64E-EA1B-40F9-AF44-DD4CEDB93394}" type="datetime1">
              <a:rPr lang="en-US" smtClean="0"/>
              <a:t>9/7/2021</a:t>
            </a:fld>
            <a:endParaRPr lang="en-US"/>
          </a:p>
        </p:txBody>
      </p:sp>
      <p:sp>
        <p:nvSpPr>
          <p:cNvPr id="5" name="Footer Placeholder 4">
            <a:extLst>
              <a:ext uri="{FF2B5EF4-FFF2-40B4-BE49-F238E27FC236}">
                <a16:creationId xmlns:a16="http://schemas.microsoft.com/office/drawing/2014/main" id="{F8D2D7FC-48B6-4ADF-A8C5-A1A2FA4C84F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1C6623E-F662-4CB9-88DC-8368FE4D376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21968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BC4-1F4D-4AAA-AF63-A9FDB8BC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C6B0D-5B3F-4AE3-B781-33431EF52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753EE-B2B1-4D15-BD21-02B765C7CE73}"/>
              </a:ext>
            </a:extLst>
          </p:cNvPr>
          <p:cNvSpPr>
            <a:spLocks noGrp="1"/>
          </p:cNvSpPr>
          <p:nvPr>
            <p:ph type="dt" sz="half" idx="10"/>
          </p:nvPr>
        </p:nvSpPr>
        <p:spPr/>
        <p:txBody>
          <a:bodyPr/>
          <a:lstStyle/>
          <a:p>
            <a:fld id="{664A0D49-FA5F-4839-ADE1-FDFA226C4F44}" type="datetime1">
              <a:rPr lang="en-US" smtClean="0"/>
              <a:t>9/7/2021</a:t>
            </a:fld>
            <a:endParaRPr lang="en-US"/>
          </a:p>
        </p:txBody>
      </p:sp>
      <p:sp>
        <p:nvSpPr>
          <p:cNvPr id="5" name="Footer Placeholder 4">
            <a:extLst>
              <a:ext uri="{FF2B5EF4-FFF2-40B4-BE49-F238E27FC236}">
                <a16:creationId xmlns:a16="http://schemas.microsoft.com/office/drawing/2014/main" id="{2769DAC6-086E-43B3-BAB6-CB4663B63B31}"/>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50C5DF30-02E9-46DC-947A-CB535BB2C3AF}"/>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201509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5E7A-962E-44A9-AD04-1815038C1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1F50D-5491-4933-9C70-AC9BB12A7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7EEA9-9AAC-410E-9C12-48BBF4A23D82}"/>
              </a:ext>
            </a:extLst>
          </p:cNvPr>
          <p:cNvSpPr>
            <a:spLocks noGrp="1"/>
          </p:cNvSpPr>
          <p:nvPr>
            <p:ph type="dt" sz="half" idx="10"/>
          </p:nvPr>
        </p:nvSpPr>
        <p:spPr/>
        <p:txBody>
          <a:bodyPr/>
          <a:lstStyle/>
          <a:p>
            <a:fld id="{B0FE66FF-1B11-4D69-AB37-A01413832A38}" type="datetime1">
              <a:rPr lang="en-US" smtClean="0"/>
              <a:t>9/7/2021</a:t>
            </a:fld>
            <a:endParaRPr lang="en-US"/>
          </a:p>
        </p:txBody>
      </p:sp>
      <p:sp>
        <p:nvSpPr>
          <p:cNvPr id="5" name="Footer Placeholder 4">
            <a:extLst>
              <a:ext uri="{FF2B5EF4-FFF2-40B4-BE49-F238E27FC236}">
                <a16:creationId xmlns:a16="http://schemas.microsoft.com/office/drawing/2014/main" id="{6CCB8AB7-FF09-4430-8C31-DAC0173EF3F6}"/>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0D35E8A9-8915-4DE0-8545-3DE10A3ABC8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700785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A9CF-0CB7-41BF-947A-921EDB9A3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C409-31CC-41F2-A5DB-8E584E73D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AF1B9-4982-4A02-BF69-3F64B9C49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4A139-7B19-40CD-A25E-3D58F36ABA20}"/>
              </a:ext>
            </a:extLst>
          </p:cNvPr>
          <p:cNvSpPr>
            <a:spLocks noGrp="1"/>
          </p:cNvSpPr>
          <p:nvPr>
            <p:ph type="dt" sz="half" idx="10"/>
          </p:nvPr>
        </p:nvSpPr>
        <p:spPr/>
        <p:txBody>
          <a:bodyPr/>
          <a:lstStyle/>
          <a:p>
            <a:fld id="{D162E1C4-9ED9-4A5A-92E0-9A4E3D503426}" type="datetime1">
              <a:rPr lang="en-US" smtClean="0"/>
              <a:t>9/7/2021</a:t>
            </a:fld>
            <a:endParaRPr lang="en-US"/>
          </a:p>
        </p:txBody>
      </p:sp>
      <p:sp>
        <p:nvSpPr>
          <p:cNvPr id="6" name="Footer Placeholder 5">
            <a:extLst>
              <a:ext uri="{FF2B5EF4-FFF2-40B4-BE49-F238E27FC236}">
                <a16:creationId xmlns:a16="http://schemas.microsoft.com/office/drawing/2014/main" id="{9172B53F-B683-4D16-8D92-04CF2297E7C5}"/>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D25AAD27-3A42-4B36-A6CB-B1EB6857A616}"/>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275826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FCCC5DA5-FBC8-4DF9-99AC-BA72F22B4665}" type="datetime1">
              <a:rPr lang="en-US" smtClean="0"/>
              <a:t>9/7/2021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86781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A47D-CB96-44E8-8BB9-9092EE4DD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5E7F6-44A9-4C10-A247-D77A6011C8DB}"/>
              </a:ext>
            </a:extLst>
          </p:cNvPr>
          <p:cNvSpPr>
            <a:spLocks noGrp="1"/>
          </p:cNvSpPr>
          <p:nvPr>
            <p:ph type="dt" sz="half" idx="10"/>
          </p:nvPr>
        </p:nvSpPr>
        <p:spPr/>
        <p:txBody>
          <a:bodyPr/>
          <a:lstStyle/>
          <a:p>
            <a:fld id="{F28FF3D9-DBF4-4FBB-B90D-1EF6B244F136}" type="datetime1">
              <a:rPr lang="en-US" smtClean="0"/>
              <a:t>9/7/2021</a:t>
            </a:fld>
            <a:endParaRPr lang="en-US"/>
          </a:p>
        </p:txBody>
      </p:sp>
      <p:sp>
        <p:nvSpPr>
          <p:cNvPr id="4" name="Footer Placeholder 3">
            <a:extLst>
              <a:ext uri="{FF2B5EF4-FFF2-40B4-BE49-F238E27FC236}">
                <a16:creationId xmlns:a16="http://schemas.microsoft.com/office/drawing/2014/main" id="{1856F5FB-3B7C-4977-8ECE-8F97078E1C0F}"/>
              </a:ext>
            </a:extLst>
          </p:cNvPr>
          <p:cNvSpPr>
            <a:spLocks noGrp="1"/>
          </p:cNvSpPr>
          <p:nvPr>
            <p:ph type="ftr" sz="quarter" idx="11"/>
          </p:nvPr>
        </p:nvSpPr>
        <p:spPr/>
        <p:txBody>
          <a:bodyPr/>
          <a:lstStyle/>
          <a:p>
            <a:r>
              <a:rPr lang="en-US"/>
              <a:t>Cleaning &amp; Disinfection</a:t>
            </a:r>
          </a:p>
        </p:txBody>
      </p:sp>
      <p:sp>
        <p:nvSpPr>
          <p:cNvPr id="5" name="Slide Number Placeholder 4">
            <a:extLst>
              <a:ext uri="{FF2B5EF4-FFF2-40B4-BE49-F238E27FC236}">
                <a16:creationId xmlns:a16="http://schemas.microsoft.com/office/drawing/2014/main" id="{B1391BB5-55DE-4A63-BE00-BE7C16D2A9DA}"/>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32752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99602-CEB2-4580-8618-B0A37E88769E}"/>
              </a:ext>
            </a:extLst>
          </p:cNvPr>
          <p:cNvSpPr>
            <a:spLocks noGrp="1"/>
          </p:cNvSpPr>
          <p:nvPr>
            <p:ph type="dt" sz="half" idx="10"/>
          </p:nvPr>
        </p:nvSpPr>
        <p:spPr/>
        <p:txBody>
          <a:bodyPr/>
          <a:lstStyle/>
          <a:p>
            <a:fld id="{FF70E9E2-46EA-428E-9FCC-076FA338DBE1}" type="datetime1">
              <a:rPr lang="en-US" smtClean="0"/>
              <a:t>9/7/2021</a:t>
            </a:fld>
            <a:endParaRPr lang="en-US"/>
          </a:p>
        </p:txBody>
      </p:sp>
      <p:sp>
        <p:nvSpPr>
          <p:cNvPr id="3" name="Footer Placeholder 2">
            <a:extLst>
              <a:ext uri="{FF2B5EF4-FFF2-40B4-BE49-F238E27FC236}">
                <a16:creationId xmlns:a16="http://schemas.microsoft.com/office/drawing/2014/main" id="{4FC33AF2-B2FA-4445-A0AD-6AD5AAA583D6}"/>
              </a:ext>
            </a:extLst>
          </p:cNvPr>
          <p:cNvSpPr>
            <a:spLocks noGrp="1"/>
          </p:cNvSpPr>
          <p:nvPr>
            <p:ph type="ftr" sz="quarter" idx="11"/>
          </p:nvPr>
        </p:nvSpPr>
        <p:spPr/>
        <p:txBody>
          <a:bodyPr/>
          <a:lstStyle/>
          <a:p>
            <a:r>
              <a:rPr lang="en-US"/>
              <a:t>Cleaning &amp; Disinfection</a:t>
            </a:r>
          </a:p>
        </p:txBody>
      </p:sp>
      <p:sp>
        <p:nvSpPr>
          <p:cNvPr id="4" name="Slide Number Placeholder 3">
            <a:extLst>
              <a:ext uri="{FF2B5EF4-FFF2-40B4-BE49-F238E27FC236}">
                <a16:creationId xmlns:a16="http://schemas.microsoft.com/office/drawing/2014/main" id="{6DE6D259-EB91-40E4-A107-F5F93F6E6D6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647261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CD4-8CD2-4833-B12D-FC0E14A0A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14379-FC25-4491-A6BF-AB4A3C68B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BB307-F8F6-4E6D-B245-BC911EDE2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C8F1741B-0380-4B88-A61A-AF8D1B87FC44}" type="datetime1">
              <a:rPr lang="en-US" smtClean="0"/>
              <a:t>9/7/2021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51382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157B-86E5-40DC-92AD-D83F97532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E4760-FF13-49DA-A2EA-DC11B93ED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28F3C4-81C9-49CC-BC99-BDC6C8800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455B1-8BE3-4DE8-8138-AFA10C4F7F5E}"/>
              </a:ext>
            </a:extLst>
          </p:cNvPr>
          <p:cNvSpPr>
            <a:spLocks noGrp="1"/>
          </p:cNvSpPr>
          <p:nvPr>
            <p:ph type="dt" sz="half" idx="10"/>
          </p:nvPr>
        </p:nvSpPr>
        <p:spPr/>
        <p:txBody>
          <a:bodyPr/>
          <a:lstStyle/>
          <a:p>
            <a:fld id="{58F7CA5E-22B7-4820-B522-2550D45F93A2}" type="datetime1">
              <a:rPr lang="en-US" smtClean="0"/>
              <a:t>9/7/2021</a:t>
            </a:fld>
            <a:endParaRPr lang="en-US"/>
          </a:p>
        </p:txBody>
      </p:sp>
      <p:sp>
        <p:nvSpPr>
          <p:cNvPr id="6" name="Footer Placeholder 5">
            <a:extLst>
              <a:ext uri="{FF2B5EF4-FFF2-40B4-BE49-F238E27FC236}">
                <a16:creationId xmlns:a16="http://schemas.microsoft.com/office/drawing/2014/main" id="{9E1D057A-4D93-476A-A409-D3403CEC4C91}"/>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87075C29-6F49-4012-BF5D-FFC883AB0FD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43773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89241E0C-684B-4097-94C5-D513625AAF2E}" type="datetime1">
              <a:rPr lang="en-US" smtClean="0"/>
              <a:t>9/7/2021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30698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69E5-27CA-48B4-B00D-0C137E281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66132-607D-4AA4-BD76-156E182D0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D3506-9F5F-406E-8946-C886C8A740BC}"/>
              </a:ext>
            </a:extLst>
          </p:cNvPr>
          <p:cNvSpPr>
            <a:spLocks noGrp="1"/>
          </p:cNvSpPr>
          <p:nvPr>
            <p:ph type="dt" sz="half" idx="10"/>
          </p:nvPr>
        </p:nvSpPr>
        <p:spPr/>
        <p:txBody>
          <a:bodyPr/>
          <a:lstStyle/>
          <a:p>
            <a:fld id="{2EBB2023-3F5D-4128-9AE2-BA2C74163596}" type="datetime1">
              <a:rPr lang="en-US" smtClean="0"/>
              <a:t>9/7/2021</a:t>
            </a:fld>
            <a:endParaRPr lang="en-US"/>
          </a:p>
        </p:txBody>
      </p:sp>
      <p:sp>
        <p:nvSpPr>
          <p:cNvPr id="5" name="Footer Placeholder 4">
            <a:extLst>
              <a:ext uri="{FF2B5EF4-FFF2-40B4-BE49-F238E27FC236}">
                <a16:creationId xmlns:a16="http://schemas.microsoft.com/office/drawing/2014/main" id="{FB9C98A7-42B3-415D-90E2-92FBCD21C6E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3269B8A0-4001-465A-92E1-A1E3C1D9DBC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350546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22DFB-8BA6-4DB4-BE7C-96440A9DFE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41D25-AFEB-4F9F-B3B5-10F049D0A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5D78E-135D-43CB-B164-7D2F0DD22031}"/>
              </a:ext>
            </a:extLst>
          </p:cNvPr>
          <p:cNvSpPr>
            <a:spLocks noGrp="1"/>
          </p:cNvSpPr>
          <p:nvPr>
            <p:ph type="dt" sz="half" idx="10"/>
          </p:nvPr>
        </p:nvSpPr>
        <p:spPr/>
        <p:txBody>
          <a:bodyPr/>
          <a:lstStyle/>
          <a:p>
            <a:fld id="{0BB1B7FC-0A00-4CD9-9974-D52392CAF83F}" type="datetime1">
              <a:rPr lang="en-US" smtClean="0"/>
              <a:t>9/7/2021</a:t>
            </a:fld>
            <a:endParaRPr lang="en-US"/>
          </a:p>
        </p:txBody>
      </p:sp>
      <p:sp>
        <p:nvSpPr>
          <p:cNvPr id="5" name="Footer Placeholder 4">
            <a:extLst>
              <a:ext uri="{FF2B5EF4-FFF2-40B4-BE49-F238E27FC236}">
                <a16:creationId xmlns:a16="http://schemas.microsoft.com/office/drawing/2014/main" id="{FD292EE7-8D22-4DC9-B992-A8F0FD996815}"/>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39BCF70-4D86-443B-A8E9-8E1505B6645B}"/>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93562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FD47776-BD1C-43A3-AA25-561260CCB8A1}"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2258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1800225"/>
            <a:ext cx="6677025" cy="400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119313"/>
            <a:ext cx="6138863" cy="36655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35C3B239-1451-4F85-A2F0-C5C34CB60F5F}"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05939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ACD385CD-76DB-4EB9-8643-801928E2649D}"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0670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0354B350-70B0-414B-A8B4-AC74B411D964}" type="datetime1">
              <a:rPr lang="en-US" smtClean="0"/>
              <a:t>9/7/2021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Cleaning &amp; Disinfection</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02666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9BF7F58B-C29F-43A0-80C0-4CB1D7FF491B}" type="datetime1">
              <a:rPr lang="en-US" smtClean="0"/>
              <a:t>9/7/2021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3885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B1553BA4-1BE5-4888-BFE3-C8B5DF441FD1}" type="datetime1">
              <a:rPr lang="en-US" smtClean="0"/>
              <a:t>9/7/2021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0825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A8B2D0DF-9E27-46F4-B5A4-3E9D4762D35B}" type="datetime1">
              <a:rPr lang="en-US" smtClean="0"/>
              <a:t>9/7/2021</a:t>
            </a:fld>
            <a:endParaRPr lang="en-US" dirty="0"/>
          </a:p>
        </p:txBody>
      </p:sp>
    </p:spTree>
    <p:extLst>
      <p:ext uri="{BB962C8B-B14F-4D97-AF65-F5344CB8AC3E}">
        <p14:creationId xmlns:p14="http://schemas.microsoft.com/office/powerpoint/2010/main" val="9518927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9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51" r:id="rId20"/>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4C20D-B1D5-458F-A602-9945FCF2E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94B7B-9469-4361-ACF1-E0E38D3AB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8555B-B925-4473-A11D-57C5982DD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D012D-68A1-4A8A-94AC-1FA322FBD903}" type="datetime1">
              <a:rPr lang="en-US" smtClean="0"/>
              <a:t>9/7/2021</a:t>
            </a:fld>
            <a:endParaRPr lang="en-US"/>
          </a:p>
        </p:txBody>
      </p:sp>
      <p:sp>
        <p:nvSpPr>
          <p:cNvPr id="5" name="Footer Placeholder 4">
            <a:extLst>
              <a:ext uri="{FF2B5EF4-FFF2-40B4-BE49-F238E27FC236}">
                <a16:creationId xmlns:a16="http://schemas.microsoft.com/office/drawing/2014/main" id="{4608425E-037B-4A84-9D3F-31293F311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Cleaning &amp; Disinfection</a:t>
            </a:r>
          </a:p>
        </p:txBody>
      </p:sp>
      <p:sp>
        <p:nvSpPr>
          <p:cNvPr id="6" name="Slide Number Placeholder 5">
            <a:extLst>
              <a:ext uri="{FF2B5EF4-FFF2-40B4-BE49-F238E27FC236}">
                <a16:creationId xmlns:a16="http://schemas.microsoft.com/office/drawing/2014/main" id="{3F561B1E-7CA3-434E-BC80-D050DC466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549A-6A9B-4CCA-86BA-05D4B496048D}" type="slidenum">
              <a:rPr lang="en-US" smtClean="0"/>
              <a:t>‹#›</a:t>
            </a:fld>
            <a:endParaRPr lang="en-US"/>
          </a:p>
        </p:txBody>
      </p:sp>
    </p:spTree>
    <p:extLst>
      <p:ext uri="{BB962C8B-B14F-4D97-AF65-F5344CB8AC3E}">
        <p14:creationId xmlns:p14="http://schemas.microsoft.com/office/powerpoint/2010/main" val="27466025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13" Type="http://schemas.openxmlformats.org/officeDocument/2006/relationships/hyperlink" Target="https://www.epa.gov/coronavirus/about-list-n-disinfectants-coronavirus-covid-19-0" TargetMode="External"/><Relationship Id="rId3" Type="http://schemas.openxmlformats.org/officeDocument/2006/relationships/notesSlide" Target="../notesSlides/notesSlide12.xml"/><Relationship Id="rId7" Type="http://schemas.openxmlformats.org/officeDocument/2006/relationships/hyperlink" Target="https://www.youtube.com/playlist?list=PLvrp9iOILTQZQGtDnSDGViKDdRtIc13VX" TargetMode="External"/><Relationship Id="rId12" Type="http://schemas.openxmlformats.org/officeDocument/2006/relationships/hyperlink" Target="https://cfpub.epa.gov/giwiz/disinfectants/index.cfm" TargetMode="External"/><Relationship Id="rId2" Type="http://schemas.openxmlformats.org/officeDocument/2006/relationships/slideLayout" Target="../slideLayouts/slideLayout11.xml"/><Relationship Id="rId1" Type="http://schemas.openxmlformats.org/officeDocument/2006/relationships/tags" Target="../tags/tag13.xml"/><Relationship Id="rId6" Type="http://schemas.openxmlformats.org/officeDocument/2006/relationships/hyperlink" Target="https://twitter.com/CDC_Firstline" TargetMode="External"/><Relationship Id="rId11" Type="http://schemas.openxmlformats.org/officeDocument/2006/relationships/hyperlink" Target="https://www.epa.gov/sites/production/files/2020-04/documents/disinfectants-onepager.pdf" TargetMode="External"/><Relationship Id="rId5" Type="http://schemas.openxmlformats.org/officeDocument/2006/relationships/hyperlink" Target="https://www.facebook.com/CDCProjectFirstline/" TargetMode="External"/><Relationship Id="rId10" Type="http://schemas.openxmlformats.org/officeDocument/2006/relationships/hyperlink" Target="https://www.cdc.gov/hai/prevent/environment/surfaces.html" TargetMode="External"/><Relationship Id="rId4" Type="http://schemas.openxmlformats.org/officeDocument/2006/relationships/hyperlink" Target="https://www.cdc.gov/infectioncontrol/projectfirstline/index.html" TargetMode="External"/><Relationship Id="rId9" Type="http://schemas.openxmlformats.org/officeDocument/2006/relationships/hyperlink" Target="https://www.cdc.gov/hai/prevent/prevention_tools.html#anchor_1561577385" TargetMode="External"/><Relationship Id="rId14" Type="http://schemas.openxmlformats.org/officeDocument/2006/relationships/hyperlink" Target="https://www.epa.gov/pesticide-registration/selected-epa-registered-disinfectant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hyperlink" Target="http://bit.ly/CleanAndDi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2"/>
            <a:ext cx="6229350" cy="2677127"/>
          </a:xfrm>
        </p:spPr>
        <p:txBody>
          <a:bodyPr>
            <a:normAutofit fontScale="90000"/>
          </a:bodyPr>
          <a:lstStyle/>
          <a:p>
            <a:r>
              <a:rPr lang="en-US" dirty="0">
                <a:solidFill>
                  <a:schemeClr val="accent6"/>
                </a:solidFill>
              </a:rPr>
              <a:t>TOPIC 12: </a:t>
            </a:r>
            <a:br>
              <a:rPr lang="en-US" dirty="0"/>
            </a:br>
            <a:r>
              <a:rPr lang="en-US" dirty="0"/>
              <a:t>Environmental Cleaning &amp; Disinfection: What is Contact Time?</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CDC's National Training Collaborative for Healthcare Infection Prevention &amp; Control">
            <a:extLst>
              <a:ext uri="{FF2B5EF4-FFF2-40B4-BE49-F238E27FC236}">
                <a16:creationId xmlns:a16="http://schemas.microsoft.com/office/drawing/2014/main" id="{C7508A50-7F68-4D20-B30D-DB838DE38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solidFill>
                  <a:schemeClr val="accent6"/>
                </a:solidFill>
              </a:rPr>
              <a:t>Reflection: </a:t>
            </a:r>
            <a:br>
              <a:rPr lang="en-US" dirty="0"/>
            </a:br>
            <a:r>
              <a:rPr lang="en-US" dirty="0"/>
              <a:t>What did you learn today?  </a:t>
            </a:r>
          </a:p>
        </p:txBody>
      </p:sp>
      <p:sp>
        <p:nvSpPr>
          <p:cNvPr id="3" name="Footer Placeholder 2">
            <a:extLst>
              <a:ext uri="{FF2B5EF4-FFF2-40B4-BE49-F238E27FC236}">
                <a16:creationId xmlns:a16="http://schemas.microsoft.com/office/drawing/2014/main" id="{2DC960E0-AAAC-46AE-9091-185ECCCCFDB3}"/>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BC474FAB-73A5-42A5-8CA5-3B8A8B64E3E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86944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516681"/>
            <a:ext cx="10515600" cy="4317999"/>
          </a:xfrm>
        </p:spPr>
        <p:txBody>
          <a:bodyPr/>
          <a:lstStyle/>
          <a:p>
            <a:pPr>
              <a:spcBef>
                <a:spcPts val="3000"/>
              </a:spcBef>
            </a:pPr>
            <a:r>
              <a:rPr lang="en-US" b="1">
                <a:solidFill>
                  <a:schemeClr val="accent1"/>
                </a:solidFill>
              </a:rPr>
              <a:t>Disinfectant </a:t>
            </a:r>
            <a:r>
              <a:rPr lang="en-US" b="1" dirty="0">
                <a:solidFill>
                  <a:schemeClr val="accent1"/>
                </a:solidFill>
              </a:rPr>
              <a:t>kills germs </a:t>
            </a:r>
            <a:r>
              <a:rPr lang="en-US" dirty="0"/>
              <a:t>on surfaces or objects.</a:t>
            </a:r>
          </a:p>
          <a:p>
            <a:pPr>
              <a:spcBef>
                <a:spcPts val="3000"/>
              </a:spcBef>
            </a:pPr>
            <a:r>
              <a:rPr lang="en-US" b="1" dirty="0">
                <a:solidFill>
                  <a:schemeClr val="accent1"/>
                </a:solidFill>
              </a:rPr>
              <a:t>Follow the instructions on the disinfectant label</a:t>
            </a:r>
            <a:r>
              <a:rPr lang="en-US" dirty="0"/>
              <a:t> – especially instructions for contact time. </a:t>
            </a:r>
          </a:p>
        </p:txBody>
      </p:sp>
      <p:sp>
        <p:nvSpPr>
          <p:cNvPr id="4" name="Footer Placeholder 3">
            <a:extLst>
              <a:ext uri="{FF2B5EF4-FFF2-40B4-BE49-F238E27FC236}">
                <a16:creationId xmlns:a16="http://schemas.microsoft.com/office/drawing/2014/main" id="{775DAF7E-6B7F-4C7E-B813-D46BD6D08577}"/>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79E66E19-80F8-47D8-9E60-DE2074BAC11C}"/>
              </a:ext>
            </a:extLst>
          </p:cNvPr>
          <p:cNvSpPr>
            <a:spLocks noGrp="1"/>
          </p:cNvSpPr>
          <p:nvPr>
            <p:ph type="sldNum" sz="quarter" idx="12"/>
          </p:nvPr>
        </p:nvSpPr>
        <p:spPr/>
        <p:txBody>
          <a:bodyPr/>
          <a:lstStyle/>
          <a:p>
            <a:fld id="{0921C750-0A2B-4FC2-9266-872E12118BE5}" type="slidenum">
              <a:rPr lang="en-US" smtClean="0"/>
              <a:pPr/>
              <a:t>11</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normAutofit fontScale="90000"/>
          </a:bodyPr>
          <a:lstStyle/>
          <a:p>
            <a:r>
              <a:rPr lang="en-US" dirty="0"/>
              <a:t>Resources and Future Training sessions</a:t>
            </a:r>
          </a:p>
        </p:txBody>
      </p:sp>
      <p:sp>
        <p:nvSpPr>
          <p:cNvPr id="7" name="Text Placeholder 6">
            <a:extLst>
              <a:ext uri="{FF2B5EF4-FFF2-40B4-BE49-F238E27FC236}">
                <a16:creationId xmlns:a16="http://schemas.microsoft.com/office/drawing/2014/main" id="{C5179791-2AFE-4D88-BA2D-4CA9F26C7975}"/>
              </a:ext>
            </a:extLst>
          </p:cNvPr>
          <p:cNvSpPr>
            <a:spLocks noGrp="1"/>
          </p:cNvSpPr>
          <p:nvPr>
            <p:ph type="body" idx="1"/>
          </p:nvPr>
        </p:nvSpPr>
        <p:spPr>
          <a:xfrm>
            <a:off x="836612" y="1278732"/>
            <a:ext cx="5157787" cy="602795"/>
          </a:xfrm>
        </p:spPr>
        <p:txBody>
          <a:bodyPr/>
          <a:lstStyle/>
          <a:p>
            <a:r>
              <a:rPr lang="en-US" dirty="0"/>
              <a:t>Project Firstline Resources	</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sz="half" idx="2"/>
          </p:nvPr>
        </p:nvSpPr>
        <p:spPr>
          <a:xfrm>
            <a:off x="839788" y="1996414"/>
            <a:ext cx="4495537" cy="3510659"/>
          </a:xfrm>
        </p:spPr>
        <p:txBody>
          <a:bodyPr>
            <a:normAutofit/>
          </a:bodyPr>
          <a:lstStyle/>
          <a:p>
            <a:pPr marL="0" indent="0">
              <a:lnSpc>
                <a:spcPct val="110000"/>
              </a:lnSpc>
              <a:spcBef>
                <a:spcPts val="0"/>
              </a:spcBef>
              <a:buNone/>
            </a:pPr>
            <a:r>
              <a:rPr lang="en-US" sz="1200" dirty="0">
                <a:latin typeface="+mn-lt"/>
              </a:rPr>
              <a:t>Project Firstline on CDC: </a:t>
            </a:r>
          </a:p>
          <a:p>
            <a:pPr marL="0" indent="0">
              <a:lnSpc>
                <a:spcPct val="110000"/>
              </a:lnSpc>
              <a:spcBef>
                <a:spcPts val="0"/>
              </a:spcBef>
              <a:spcAft>
                <a:spcPts val="1200"/>
              </a:spcAft>
              <a:buNone/>
            </a:pPr>
            <a:r>
              <a:rPr lang="en-US" sz="1200" dirty="0">
                <a:latin typeface="+mn-lt"/>
                <a:hlinkClick r:id="rId4"/>
              </a:rPr>
              <a:t>https://www.cdc.gov/infection control/</a:t>
            </a:r>
            <a:r>
              <a:rPr lang="en-US" sz="1200" dirty="0" err="1">
                <a:latin typeface="+mn-lt"/>
                <a:hlinkClick r:id="rId4"/>
              </a:rPr>
              <a:t>projectfirstline</a:t>
            </a:r>
            <a:r>
              <a:rPr lang="en-US" sz="1200" dirty="0">
                <a:latin typeface="+mn-lt"/>
                <a:hlinkClick r:id="rId4"/>
              </a:rPr>
              <a:t>/index.html</a:t>
            </a:r>
            <a:endParaRPr lang="en-US" sz="1200" dirty="0">
              <a:latin typeface="+mn-lt"/>
            </a:endParaRPr>
          </a:p>
          <a:p>
            <a:pPr marL="0" indent="0">
              <a:lnSpc>
                <a:spcPct val="110000"/>
              </a:lnSpc>
              <a:spcBef>
                <a:spcPts val="0"/>
              </a:spcBef>
              <a:buNone/>
            </a:pPr>
            <a:r>
              <a:rPr lang="en-US" sz="1200" dirty="0">
                <a:latin typeface="+mn-lt"/>
              </a:rPr>
              <a:t>Project Firstline on Facebook:</a:t>
            </a:r>
          </a:p>
          <a:p>
            <a:pPr marL="0" indent="0">
              <a:lnSpc>
                <a:spcPct val="110000"/>
              </a:lnSpc>
              <a:spcBef>
                <a:spcPts val="0"/>
              </a:spcBef>
              <a:spcAft>
                <a:spcPts val="1200"/>
              </a:spcAft>
              <a:buNone/>
            </a:pPr>
            <a:r>
              <a:rPr lang="en-US" sz="1200" dirty="0">
                <a:latin typeface="+mn-lt"/>
                <a:hlinkClick r:id="rId5"/>
              </a:rPr>
              <a:t>https://www.facebook.com/CDCProjectFirstline/</a:t>
            </a:r>
            <a:endParaRPr lang="en-US" sz="1200" dirty="0">
              <a:latin typeface="+mn-lt"/>
            </a:endParaRPr>
          </a:p>
          <a:p>
            <a:pPr marL="0" indent="0">
              <a:lnSpc>
                <a:spcPct val="110000"/>
              </a:lnSpc>
              <a:spcBef>
                <a:spcPts val="0"/>
              </a:spcBef>
              <a:buNone/>
            </a:pPr>
            <a:r>
              <a:rPr lang="en-US" sz="1200" dirty="0">
                <a:latin typeface="+mn-lt"/>
              </a:rPr>
              <a:t>Twitter:</a:t>
            </a:r>
          </a:p>
          <a:p>
            <a:pPr marL="0" indent="0">
              <a:lnSpc>
                <a:spcPct val="110000"/>
              </a:lnSpc>
              <a:spcBef>
                <a:spcPts val="0"/>
              </a:spcBef>
              <a:spcAft>
                <a:spcPts val="1200"/>
              </a:spcAft>
              <a:buNone/>
            </a:pPr>
            <a:r>
              <a:rPr lang="en-US" sz="1200" dirty="0">
                <a:latin typeface="+mn-lt"/>
                <a:hlinkClick r:id="rId6"/>
              </a:rPr>
              <a:t>https://twitter.com/CDC_Firstline</a:t>
            </a:r>
            <a:endParaRPr lang="en-US" sz="1200" dirty="0">
              <a:latin typeface="+mn-lt"/>
            </a:endParaRPr>
          </a:p>
          <a:p>
            <a:pPr marL="0" indent="0">
              <a:lnSpc>
                <a:spcPct val="110000"/>
              </a:lnSpc>
              <a:spcBef>
                <a:spcPts val="0"/>
              </a:spcBef>
              <a:buNone/>
            </a:pPr>
            <a:r>
              <a:rPr lang="en-US" sz="1200" dirty="0" err="1">
                <a:latin typeface="+mn-lt"/>
              </a:rPr>
              <a:t>Youtube</a:t>
            </a:r>
            <a:r>
              <a:rPr lang="en-US" sz="1200" dirty="0">
                <a:latin typeface="+mn-lt"/>
              </a:rPr>
              <a:t>:</a:t>
            </a:r>
          </a:p>
          <a:p>
            <a:pPr marL="0" indent="0">
              <a:lnSpc>
                <a:spcPct val="110000"/>
              </a:lnSpc>
              <a:spcBef>
                <a:spcPts val="0"/>
              </a:spcBef>
              <a:spcAft>
                <a:spcPts val="1200"/>
              </a:spcAft>
              <a:buNone/>
            </a:pPr>
            <a:r>
              <a:rPr lang="en-US" sz="1200" dirty="0">
                <a:latin typeface="+mn-lt"/>
                <a:hlinkClick r:id="rId7"/>
              </a:rPr>
              <a:t>https://www.youtube.com/playlist?list=PLvrp9iOILTQZQGtDnSDGViKDdRtIc13VX</a:t>
            </a:r>
            <a:r>
              <a:rPr lang="en-US" sz="1200" dirty="0">
                <a:latin typeface="+mn-lt"/>
              </a:rPr>
              <a:t> </a:t>
            </a:r>
          </a:p>
          <a:p>
            <a:pPr marL="0" indent="0">
              <a:lnSpc>
                <a:spcPct val="110000"/>
              </a:lnSpc>
              <a:spcBef>
                <a:spcPts val="0"/>
              </a:spcBef>
              <a:buNone/>
            </a:pPr>
            <a:r>
              <a:rPr lang="en-US" sz="1200" dirty="0">
                <a:latin typeface="+mn-lt"/>
              </a:rPr>
              <a:t>To sign up for Project Firstline e-mails, click here: </a:t>
            </a:r>
            <a:r>
              <a:rPr lang="en-US" sz="1200" dirty="0">
                <a:latin typeface="+mn-lt"/>
                <a:hlinkClick r:id="rId8"/>
              </a:rPr>
              <a:t>https://tools.cdc.gov/campaignproxyservice/subscriptions.aspx?topic_id=USCDC_2104</a:t>
            </a:r>
            <a:r>
              <a:rPr lang="en-US" sz="1200" dirty="0">
                <a:latin typeface="+mn-lt"/>
              </a:rPr>
              <a:t>   </a:t>
            </a:r>
          </a:p>
        </p:txBody>
      </p:sp>
      <p:sp>
        <p:nvSpPr>
          <p:cNvPr id="8" name="Text Placeholder 7">
            <a:extLst>
              <a:ext uri="{FF2B5EF4-FFF2-40B4-BE49-F238E27FC236}">
                <a16:creationId xmlns:a16="http://schemas.microsoft.com/office/drawing/2014/main" id="{2DDEDBAC-C24F-475F-90F2-08175F3A3898}"/>
              </a:ext>
            </a:extLst>
          </p:cNvPr>
          <p:cNvSpPr>
            <a:spLocks noGrp="1"/>
          </p:cNvSpPr>
          <p:nvPr>
            <p:ph type="body" sz="quarter" idx="3"/>
          </p:nvPr>
        </p:nvSpPr>
        <p:spPr>
          <a:xfrm>
            <a:off x="5707117" y="1290603"/>
            <a:ext cx="5673674" cy="602795"/>
          </a:xfrm>
        </p:spPr>
        <p:txBody>
          <a:bodyPr/>
          <a:lstStyle/>
          <a:p>
            <a:r>
              <a:rPr lang="en-US"/>
              <a:t>Other Resources </a:t>
            </a:r>
            <a:endParaRPr lang="en-US" dirty="0"/>
          </a:p>
        </p:txBody>
      </p:sp>
      <p:sp>
        <p:nvSpPr>
          <p:cNvPr id="9" name="Content Placeholder 8">
            <a:extLst>
              <a:ext uri="{FF2B5EF4-FFF2-40B4-BE49-F238E27FC236}">
                <a16:creationId xmlns:a16="http://schemas.microsoft.com/office/drawing/2014/main" id="{2378F5E2-376F-4889-990A-79F142276A3E}"/>
              </a:ext>
            </a:extLst>
          </p:cNvPr>
          <p:cNvSpPr>
            <a:spLocks noGrp="1"/>
          </p:cNvSpPr>
          <p:nvPr>
            <p:ph sz="quarter" idx="4"/>
          </p:nvPr>
        </p:nvSpPr>
        <p:spPr>
          <a:xfrm>
            <a:off x="5707117" y="1996414"/>
            <a:ext cx="6053959" cy="4517382"/>
          </a:xfrm>
        </p:spPr>
        <p:txBody>
          <a:bodyPr/>
          <a:lstStyle/>
          <a:p>
            <a:pPr marL="0" indent="0">
              <a:buNone/>
            </a:pPr>
            <a:r>
              <a:rPr lang="en-US" sz="1200" dirty="0">
                <a:latin typeface="+mn-lt"/>
              </a:rPr>
              <a:t>CDC’s Environmental Cleaning Evaluation Tools: </a:t>
            </a:r>
            <a:r>
              <a:rPr lang="en-US" sz="1200" dirty="0">
                <a:latin typeface="+mn-lt"/>
                <a:hlinkClick r:id="rId9"/>
              </a:rPr>
              <a:t>https://www.cdc.gov/hai/prevent/prevention_tools.html#anchor_1561577385</a:t>
            </a:r>
            <a:r>
              <a:rPr lang="en-US" sz="1200" dirty="0">
                <a:latin typeface="+mn-lt"/>
              </a:rPr>
              <a:t> </a:t>
            </a:r>
          </a:p>
          <a:p>
            <a:pPr marL="0" indent="0">
              <a:buNone/>
            </a:pPr>
            <a:r>
              <a:rPr lang="en-US" sz="1200" dirty="0">
                <a:latin typeface="+mn-lt"/>
              </a:rPr>
              <a:t>CDC’s Reduce Risk from Surfaces: </a:t>
            </a:r>
            <a:r>
              <a:rPr lang="en-US" sz="1200" dirty="0">
                <a:latin typeface="+mn-lt"/>
                <a:hlinkClick r:id="rId10"/>
              </a:rPr>
              <a:t>https://www.cdc.gov/hai/prevent/environment/surfaces.html</a:t>
            </a:r>
            <a:r>
              <a:rPr lang="en-US" sz="1200" dirty="0">
                <a:latin typeface="+mn-lt"/>
              </a:rPr>
              <a:t> </a:t>
            </a:r>
          </a:p>
          <a:p>
            <a:pPr marL="0" indent="0">
              <a:buNone/>
            </a:pPr>
            <a:r>
              <a:rPr lang="en-US" sz="1200" dirty="0">
                <a:latin typeface="+mn-lt"/>
              </a:rPr>
              <a:t>EPA’s Six Steps for Safe &amp; Effective Disinfectant Use:</a:t>
            </a:r>
            <a:br>
              <a:rPr lang="en-US" sz="1200" dirty="0">
                <a:latin typeface="+mn-lt"/>
              </a:rPr>
            </a:br>
            <a:r>
              <a:rPr lang="en-US" sz="1200" dirty="0">
                <a:latin typeface="+mn-lt"/>
                <a:hlinkClick r:id="rId11"/>
              </a:rPr>
              <a:t>https://www.epa.gov/sites/production/files/2020-04/documents/disinfectants-onepager.pdf</a:t>
            </a:r>
            <a:r>
              <a:rPr lang="en-US" sz="1200" dirty="0">
                <a:latin typeface="+mn-lt"/>
              </a:rPr>
              <a:t> </a:t>
            </a:r>
          </a:p>
          <a:p>
            <a:pPr marL="0" indent="0">
              <a:buNone/>
            </a:pPr>
            <a:r>
              <a:rPr lang="en-US" sz="1200" dirty="0">
                <a:latin typeface="+mn-lt"/>
              </a:rPr>
              <a:t>EPA’s List N Tool: </a:t>
            </a:r>
            <a:br>
              <a:rPr lang="en-US" sz="1200" dirty="0">
                <a:latin typeface="+mn-lt"/>
              </a:rPr>
            </a:br>
            <a:r>
              <a:rPr lang="en-US" sz="1200" dirty="0">
                <a:latin typeface="+mn-lt"/>
                <a:hlinkClick r:id="rId12"/>
              </a:rPr>
              <a:t>https://cfpub.epa.gov/giwiz/disinfectants/index.cfm</a:t>
            </a:r>
            <a:r>
              <a:rPr lang="en-US" sz="1200" dirty="0">
                <a:latin typeface="+mn-lt"/>
              </a:rPr>
              <a:t> </a:t>
            </a:r>
          </a:p>
          <a:p>
            <a:pPr marL="0" indent="0">
              <a:buNone/>
            </a:pPr>
            <a:r>
              <a:rPr lang="en-US" sz="1200" dirty="0">
                <a:effectLst/>
                <a:latin typeface="+mn-lt"/>
                <a:ea typeface="Calibri" panose="020F0502020204030204" pitchFamily="34" charset="0"/>
                <a:cs typeface="Times New Roman" panose="02020603050405020304" pitchFamily="18" charset="0"/>
              </a:rPr>
              <a:t>About List N: Disinfectants for Coronavirus (COVID-19):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13"/>
              </a:rPr>
              <a:t>https://www.epa.gov/coronavirus/about-list-n-disinfectants-coronavirus-covid-19-0</a:t>
            </a:r>
            <a:r>
              <a:rPr lang="en-US" sz="1200" dirty="0">
                <a:effectLst/>
                <a:latin typeface="+mn-lt"/>
                <a:ea typeface="Calibri" panose="020F0502020204030204" pitchFamily="34" charset="0"/>
                <a:cs typeface="Times New Roman" panose="02020603050405020304" pitchFamily="18" charset="0"/>
              </a:rPr>
              <a:t> </a:t>
            </a:r>
          </a:p>
          <a:p>
            <a:pPr marL="0" indent="0">
              <a:buNone/>
            </a:pPr>
            <a:r>
              <a:rPr lang="en-US" sz="1200" dirty="0">
                <a:latin typeface="+mn-lt"/>
              </a:rPr>
              <a:t>Selected EPA-Registered Disinfectants: </a:t>
            </a:r>
            <a:r>
              <a:rPr lang="en-US" sz="1200" u="sng" dirty="0">
                <a:solidFill>
                  <a:srgbClr val="0563C1"/>
                </a:solidFill>
                <a:effectLst/>
                <a:ea typeface="Calibri" panose="020F0502020204030204" pitchFamily="34" charset="0"/>
                <a:cs typeface="Times New Roman" panose="02020603050405020304" pitchFamily="18" charset="0"/>
                <a:hlinkClick r:id="rId14"/>
              </a:rPr>
              <a:t>https://www.epa.gov/pesticide-registration/selected-epa-registered-disinfectants</a:t>
            </a:r>
            <a:r>
              <a:rPr lang="en-US" sz="1200" dirty="0">
                <a:effectLst/>
                <a:ea typeface="Calibri" panose="020F0502020204030204" pitchFamily="34" charset="0"/>
                <a:cs typeface="Times New Roman" panose="02020603050405020304" pitchFamily="18" charset="0"/>
              </a:rPr>
              <a:t> </a:t>
            </a:r>
          </a:p>
          <a:p>
            <a:pPr marL="0" indent="0">
              <a:buNone/>
            </a:pPr>
            <a:r>
              <a:rPr lang="en-US" sz="1200" dirty="0">
                <a:effectLst/>
                <a:ea typeface="Calibri" panose="020F0502020204030204" pitchFamily="34" charset="0"/>
                <a:cs typeface="Times New Roman" panose="02020603050405020304" pitchFamily="18" charset="0"/>
              </a:rPr>
              <a:t>List N - Infographic Which disinfectants kill COVID-19?: </a:t>
            </a:r>
            <a:r>
              <a:rPr lang="en-US" sz="1200" u="sng" dirty="0">
                <a:solidFill>
                  <a:srgbClr val="0563C1"/>
                </a:solidFill>
                <a:effectLst/>
                <a:ea typeface="Calibri" panose="020F0502020204030204" pitchFamily="34" charset="0"/>
                <a:cs typeface="Times New Roman" panose="02020603050405020304" pitchFamily="18" charset="0"/>
              </a:rPr>
              <a:t>https://www.epa.gov/sites/production/files/2020-12/documents/list_n_how-to_infographic_final_0.pdf</a:t>
            </a:r>
            <a:endParaRPr lang="en-US" sz="1200" dirty="0"/>
          </a:p>
        </p:txBody>
      </p:sp>
      <p:sp>
        <p:nvSpPr>
          <p:cNvPr id="16" name="Footer Placeholder 9">
            <a:extLst>
              <a:ext uri="{FF2B5EF4-FFF2-40B4-BE49-F238E27FC236}">
                <a16:creationId xmlns:a16="http://schemas.microsoft.com/office/drawing/2014/main" id="{DF04ACAB-E68D-4355-93DF-F2C4AE3B020A}"/>
              </a:ext>
            </a:extLst>
          </p:cNvPr>
          <p:cNvSpPr txBox="1">
            <a:spLocks/>
          </p:cNvSpPr>
          <p:nvPr/>
        </p:nvSpPr>
        <p:spPr>
          <a:xfrm>
            <a:off x="7877827" y="6433434"/>
            <a:ext cx="3197679" cy="32657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Environmental Cleaning &amp; Disinfection</a:t>
            </a:r>
          </a:p>
        </p:txBody>
      </p:sp>
      <p:sp>
        <p:nvSpPr>
          <p:cNvPr id="11" name="Slide Number Placeholder 10">
            <a:extLst>
              <a:ext uri="{FF2B5EF4-FFF2-40B4-BE49-F238E27FC236}">
                <a16:creationId xmlns:a16="http://schemas.microsoft.com/office/drawing/2014/main" id="{16BAFEEC-DBCD-44B7-9B50-ACB821C819BD}"/>
              </a:ext>
            </a:extLst>
          </p:cNvPr>
          <p:cNvSpPr>
            <a:spLocks noGrp="1"/>
          </p:cNvSpPr>
          <p:nvPr>
            <p:ph type="sldNum" sz="quarter" idx="12"/>
          </p:nvPr>
        </p:nvSpPr>
        <p:spPr/>
        <p:txBody>
          <a:bodyPr/>
          <a:lstStyle/>
          <a:p>
            <a:fld id="{0921C750-0A2B-4FC2-9266-872E12118BE5}" type="slidenum">
              <a:rPr lang="en-US" smtClean="0"/>
              <a:t>12</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838200" y="238125"/>
            <a:ext cx="10515600" cy="702457"/>
          </a:xfrm>
        </p:spPr>
        <p:txBody>
          <a:bodyPr>
            <a:norm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3CE9A44E-12A0-4E31-B35F-16CF4F34E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E7C533AC-38C2-4ECD-AD83-BD706F7E3A17}"/>
              </a:ext>
            </a:extLst>
          </p:cNvPr>
          <p:cNvSpPr>
            <a:spLocks noGrp="1"/>
          </p:cNvSpPr>
          <p:nvPr>
            <p:ph type="ftr" sz="quarter" idx="11"/>
          </p:nvPr>
        </p:nvSpPr>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19F4A183-8E01-46B3-894C-CE117879BF62}"/>
              </a:ext>
            </a:extLst>
          </p:cNvPr>
          <p:cNvSpPr>
            <a:spLocks noGrp="1"/>
          </p:cNvSpPr>
          <p:nvPr>
            <p:ph type="sldNum" sz="quarter" idx="12"/>
          </p:nvPr>
        </p:nvSpPr>
        <p:spPr/>
        <p:txBody>
          <a:bodyPr/>
          <a:lstStyle/>
          <a:p>
            <a:fld id="{0921C750-0A2B-4FC2-9266-872E12118BE5}" type="slidenum">
              <a:rPr lang="en-US" smtClean="0"/>
              <a:t>13</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sz="half" idx="2"/>
          </p:nvPr>
        </p:nvSpPr>
        <p:spPr>
          <a:xfrm>
            <a:off x="839788" y="1663908"/>
            <a:ext cx="5157787" cy="3582649"/>
          </a:xfrm>
        </p:spPr>
        <p:txBody>
          <a:bodyPr>
            <a:normAutofit/>
          </a:bodyPr>
          <a:lstStyle/>
          <a:p>
            <a:r>
              <a:rPr lang="en-US" dirty="0"/>
              <a:t>Welcome</a:t>
            </a:r>
          </a:p>
          <a:p>
            <a:r>
              <a:rPr lang="en-US" dirty="0"/>
              <a:t>What is Contact Time?</a:t>
            </a:r>
          </a:p>
          <a:p>
            <a:r>
              <a:rPr lang="en-US" dirty="0"/>
              <a:t>Reflection</a:t>
            </a:r>
          </a:p>
        </p:txBody>
      </p:sp>
      <p:sp>
        <p:nvSpPr>
          <p:cNvPr id="4" name="Footer Placeholder 3">
            <a:extLst>
              <a:ext uri="{FF2B5EF4-FFF2-40B4-BE49-F238E27FC236}">
                <a16:creationId xmlns:a16="http://schemas.microsoft.com/office/drawing/2014/main" id="{58BA3D63-B054-4FAB-88EE-99ABEC588701}"/>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F1D4C70B-2788-4910-9ABB-25E45FBA5D44}"/>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175753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Learning Objectives </a:t>
            </a:r>
          </a:p>
        </p:txBody>
      </p:sp>
      <p:sp>
        <p:nvSpPr>
          <p:cNvPr id="8" name="Content Placeholder 7">
            <a:extLst>
              <a:ext uri="{FF2B5EF4-FFF2-40B4-BE49-F238E27FC236}">
                <a16:creationId xmlns:a16="http://schemas.microsoft.com/office/drawing/2014/main" id="{B71D32D7-A727-4FB0-A3B1-A10D923DF086}"/>
              </a:ext>
            </a:extLst>
          </p:cNvPr>
          <p:cNvSpPr>
            <a:spLocks noGrp="1"/>
          </p:cNvSpPr>
          <p:nvPr>
            <p:ph sz="quarter" idx="4"/>
          </p:nvPr>
        </p:nvSpPr>
        <p:spPr>
          <a:xfrm>
            <a:off x="1195465" y="1753742"/>
            <a:ext cx="9719461" cy="3684588"/>
          </a:xfrm>
        </p:spPr>
        <p:txBody>
          <a:bodyPr/>
          <a:lstStyle/>
          <a:p>
            <a:r>
              <a:rPr lang="en-US" dirty="0"/>
              <a:t>Discuss why it is important to follow the label instructions on a disinfectant product. </a:t>
            </a:r>
          </a:p>
        </p:txBody>
      </p:sp>
      <p:sp>
        <p:nvSpPr>
          <p:cNvPr id="4" name="Footer Placeholder 3">
            <a:extLst>
              <a:ext uri="{FF2B5EF4-FFF2-40B4-BE49-F238E27FC236}">
                <a16:creationId xmlns:a16="http://schemas.microsoft.com/office/drawing/2014/main" id="{58BA3D63-B054-4FAB-88EE-99ABEC588701}"/>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F1D4C70B-2788-4910-9ABB-25E45FBA5D44}"/>
              </a:ext>
            </a:extLst>
          </p:cNvPr>
          <p:cNvSpPr>
            <a:spLocks noGrp="1"/>
          </p:cNvSpPr>
          <p:nvPr>
            <p:ph type="sldNum" sz="quarter" idx="12"/>
          </p:nvPr>
        </p:nvSpPr>
        <p:spPr/>
        <p:txBody>
          <a:bodyPr/>
          <a:lstStyle/>
          <a:p>
            <a:fld id="{0921C750-0A2B-4FC2-9266-872E12118BE5}" type="slidenum">
              <a:rPr lang="en-US" smtClean="0"/>
              <a:t>3</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What is contact time?</a:t>
            </a:r>
          </a:p>
        </p:txBody>
      </p:sp>
      <p:sp>
        <p:nvSpPr>
          <p:cNvPr id="2" name="Footer Placeholder 1">
            <a:extLst>
              <a:ext uri="{FF2B5EF4-FFF2-40B4-BE49-F238E27FC236}">
                <a16:creationId xmlns:a16="http://schemas.microsoft.com/office/drawing/2014/main" id="{7161BAB7-45EA-43E5-B545-97F98CA7F6DD}"/>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F6AF5F44-A501-4D43-99C7-D30D4E6BA4F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384574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AC4046C-DCB4-4D35-A5C3-8FDF0BC58883}"/>
              </a:ext>
            </a:extLst>
          </p:cNvPr>
          <p:cNvSpPr>
            <a:spLocks noGrp="1"/>
          </p:cNvSpPr>
          <p:nvPr>
            <p:ph type="title"/>
          </p:nvPr>
        </p:nvSpPr>
        <p:spPr>
          <a:xfrm>
            <a:off x="0" y="-433137"/>
            <a:ext cx="6906126" cy="433137"/>
          </a:xfrm>
        </p:spPr>
        <p:txBody>
          <a:bodyPr>
            <a:noAutofit/>
          </a:bodyPr>
          <a:lstStyle/>
          <a:p>
            <a:r>
              <a:rPr lang="en-US" sz="1100" dirty="0"/>
              <a:t>Inside Infection Control, Episode 16: Cleaning? Disinfection? What is the Difference?</a:t>
            </a:r>
          </a:p>
        </p:txBody>
      </p:sp>
      <p:pic>
        <p:nvPicPr>
          <p:cNvPr id="7" name="Picture 6" descr="Inside Infection Control: Cleaning? Disinfection? What is the Difference? ">
            <a:hlinkClick r:id="rId4"/>
            <a:extLst>
              <a:ext uri="{FF2B5EF4-FFF2-40B4-BE49-F238E27FC236}">
                <a16:creationId xmlns:a16="http://schemas.microsoft.com/office/drawing/2014/main" id="{2AF8E5AC-62FE-4DA2-B5B8-B61B6C5D4F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131" y="1188720"/>
            <a:ext cx="7973737" cy="4480560"/>
          </a:xfrm>
          <a:prstGeom prst="rect">
            <a:avLst/>
          </a:prstGeom>
        </p:spPr>
      </p:pic>
      <p:sp>
        <p:nvSpPr>
          <p:cNvPr id="3" name="Footer Placeholder 2">
            <a:extLst>
              <a:ext uri="{FF2B5EF4-FFF2-40B4-BE49-F238E27FC236}">
                <a16:creationId xmlns:a16="http://schemas.microsoft.com/office/drawing/2014/main" id="{C63D38B4-94BF-4DF8-BFB2-872C2A493501}"/>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248080C2-D381-43AD-9AE2-20315E1C17BF}"/>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209339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a:t>
            </a:r>
          </a:p>
        </p:txBody>
      </p:sp>
      <p:sp>
        <p:nvSpPr>
          <p:cNvPr id="7" name="Content Placeholder 6">
            <a:extLst>
              <a:ext uri="{FF2B5EF4-FFF2-40B4-BE49-F238E27FC236}">
                <a16:creationId xmlns:a16="http://schemas.microsoft.com/office/drawing/2014/main" id="{25DB4442-3960-416C-97CF-C961A874ED90}"/>
              </a:ext>
            </a:extLst>
          </p:cNvPr>
          <p:cNvSpPr>
            <a:spLocks noGrp="1"/>
          </p:cNvSpPr>
          <p:nvPr>
            <p:ph sz="half" idx="1"/>
          </p:nvPr>
        </p:nvSpPr>
        <p:spPr>
          <a:xfrm>
            <a:off x="838200" y="2076450"/>
            <a:ext cx="2495550" cy="2362200"/>
          </a:xfrm>
        </p:spPr>
        <p:txBody>
          <a:bodyPr/>
          <a:lstStyle/>
          <a:p>
            <a:pPr marL="0" indent="0">
              <a:buNone/>
            </a:pPr>
            <a:r>
              <a:rPr lang="en-US" b="1" dirty="0">
                <a:solidFill>
                  <a:srgbClr val="13619C"/>
                </a:solidFill>
                <a:cs typeface="Calibri bold" panose="020F0702030404030204" pitchFamily="34" charset="0"/>
              </a:rPr>
              <a:t>Contact Time</a:t>
            </a:r>
          </a:p>
        </p:txBody>
      </p:sp>
      <p:sp>
        <p:nvSpPr>
          <p:cNvPr id="8" name="Content Placeholder 7">
            <a:extLst>
              <a:ext uri="{FF2B5EF4-FFF2-40B4-BE49-F238E27FC236}">
                <a16:creationId xmlns:a16="http://schemas.microsoft.com/office/drawing/2014/main" id="{75324F96-C141-4C84-B775-407CBDEE6AD3}"/>
              </a:ext>
            </a:extLst>
          </p:cNvPr>
          <p:cNvSpPr>
            <a:spLocks noGrp="1"/>
          </p:cNvSpPr>
          <p:nvPr>
            <p:ph sz="half" idx="2"/>
          </p:nvPr>
        </p:nvSpPr>
        <p:spPr>
          <a:xfrm>
            <a:off x="3333750" y="2076450"/>
            <a:ext cx="7742464" cy="2362200"/>
          </a:xfrm>
        </p:spPr>
        <p:txBody>
          <a:bodyPr/>
          <a:lstStyle/>
          <a:p>
            <a:pPr marL="0" indent="0">
              <a:buNone/>
            </a:pPr>
            <a:r>
              <a:rPr lang="en-US" dirty="0">
                <a:solidFill>
                  <a:srgbClr val="000000"/>
                </a:solidFill>
              </a:rPr>
              <a:t>Sometimes called “dwell time,” this is the amount of time a disinfectant needs to sit on a surface, without being wiped away or disturbed, to effectively kill germs.</a:t>
            </a:r>
            <a:endParaRPr lang="en-US" dirty="0"/>
          </a:p>
        </p:txBody>
      </p:sp>
      <p:sp>
        <p:nvSpPr>
          <p:cNvPr id="3" name="Footer Placeholder 2">
            <a:extLst>
              <a:ext uri="{FF2B5EF4-FFF2-40B4-BE49-F238E27FC236}">
                <a16:creationId xmlns:a16="http://schemas.microsoft.com/office/drawing/2014/main" id="{6265930C-D3F2-4AAE-89E1-E2A7B7B96A52}"/>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3379216E-DA48-4305-BC40-38AE6FE8B427}"/>
              </a:ext>
            </a:extLst>
          </p:cNvPr>
          <p:cNvSpPr>
            <a:spLocks noGrp="1"/>
          </p:cNvSpPr>
          <p:nvPr>
            <p:ph type="sldNum" sz="quarter" idx="12"/>
          </p:nvPr>
        </p:nvSpPr>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329124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The Disinfectant Label</a:t>
            </a:r>
          </a:p>
        </p:txBody>
      </p:sp>
      <p:sp>
        <p:nvSpPr>
          <p:cNvPr id="2" name="Content Placeholder 1">
            <a:extLst>
              <a:ext uri="{FF2B5EF4-FFF2-40B4-BE49-F238E27FC236}">
                <a16:creationId xmlns:a16="http://schemas.microsoft.com/office/drawing/2014/main" id="{732AACC8-7049-4CBF-BEDE-749CC7FEB75A}"/>
              </a:ext>
            </a:extLst>
          </p:cNvPr>
          <p:cNvSpPr>
            <a:spLocks noGrp="1"/>
          </p:cNvSpPr>
          <p:nvPr>
            <p:ph idx="1"/>
          </p:nvPr>
        </p:nvSpPr>
        <p:spPr>
          <a:xfrm>
            <a:off x="1527586" y="1570005"/>
            <a:ext cx="9113339" cy="4099275"/>
          </a:xfrm>
        </p:spPr>
        <p:txBody>
          <a:bodyPr/>
          <a:lstStyle/>
          <a:p>
            <a:pPr marL="0" indent="0">
              <a:tabLst/>
            </a:pPr>
            <a:r>
              <a:rPr lang="en-US" sz="3200" b="1" dirty="0">
                <a:solidFill>
                  <a:srgbClr val="13619C"/>
                </a:solidFill>
              </a:rPr>
              <a:t>What information do you need from a </a:t>
            </a:r>
            <a:br>
              <a:rPr lang="en-US" sz="3200" b="1" dirty="0">
                <a:solidFill>
                  <a:srgbClr val="13619C"/>
                </a:solidFill>
              </a:rPr>
            </a:br>
            <a:r>
              <a:rPr lang="en-US" sz="3200" b="1" dirty="0">
                <a:solidFill>
                  <a:srgbClr val="13619C"/>
                </a:solidFill>
              </a:rPr>
              <a:t>disinfectant’s label?</a:t>
            </a:r>
          </a:p>
          <a:p>
            <a:pPr marL="514350" indent="-514350">
              <a:spcBef>
                <a:spcPts val="2000"/>
              </a:spcBef>
              <a:buFont typeface="+mj-lt"/>
              <a:buAutoNum type="arabicPeriod"/>
            </a:pPr>
            <a:r>
              <a:rPr lang="en-US" dirty="0"/>
              <a:t>Is the product EPA-approved? </a:t>
            </a:r>
          </a:p>
          <a:p>
            <a:pPr marL="514350" indent="-514350">
              <a:spcBef>
                <a:spcPts val="2000"/>
              </a:spcBef>
              <a:buFont typeface="+mj-lt"/>
              <a:buAutoNum type="arabicPeriod"/>
            </a:pPr>
            <a:r>
              <a:rPr lang="en-US" dirty="0"/>
              <a:t>On which surfaces can the disinfectant be used? </a:t>
            </a:r>
          </a:p>
          <a:p>
            <a:pPr marL="514350" indent="-514350">
              <a:spcBef>
                <a:spcPts val="2000"/>
              </a:spcBef>
              <a:buFont typeface="+mj-lt"/>
              <a:buAutoNum type="arabicPeriod"/>
            </a:pPr>
            <a:r>
              <a:rPr lang="en-US" dirty="0"/>
              <a:t>What germs has the disinfectant been proven to kill?</a:t>
            </a:r>
          </a:p>
          <a:p>
            <a:pPr marL="514350" indent="-514350">
              <a:spcBef>
                <a:spcPts val="2000"/>
              </a:spcBef>
              <a:buFont typeface="+mj-lt"/>
              <a:buAutoNum type="arabicPeriod"/>
            </a:pPr>
            <a:r>
              <a:rPr lang="en-US" dirty="0"/>
              <a:t>Should the product be diluted? </a:t>
            </a:r>
          </a:p>
          <a:p>
            <a:pPr marL="514350" indent="-514350">
              <a:spcBef>
                <a:spcPts val="2000"/>
              </a:spcBef>
              <a:buFont typeface="+mj-lt"/>
              <a:buAutoNum type="arabicPeriod"/>
            </a:pPr>
            <a:r>
              <a:rPr lang="en-US" dirty="0"/>
              <a:t>What is the contact time? </a:t>
            </a:r>
          </a:p>
        </p:txBody>
      </p:sp>
      <p:sp>
        <p:nvSpPr>
          <p:cNvPr id="3" name="Footer Placeholder 2">
            <a:extLst>
              <a:ext uri="{FF2B5EF4-FFF2-40B4-BE49-F238E27FC236}">
                <a16:creationId xmlns:a16="http://schemas.microsoft.com/office/drawing/2014/main" id="{E4169E59-90A6-4EE0-8384-90428A642E88}"/>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E39FBF92-B9C2-4397-9F29-75A20F8A293D}"/>
              </a:ext>
            </a:extLst>
          </p:cNvPr>
          <p:cNvSpPr>
            <a:spLocks noGrp="1"/>
          </p:cNvSpPr>
          <p:nvPr>
            <p:ph type="sldNum" sz="quarter" idx="12"/>
          </p:nvPr>
        </p:nvSpPr>
        <p:spPr/>
        <p:txBody>
          <a:bodyPr/>
          <a:lstStyle/>
          <a:p>
            <a:fld id="{0921C750-0A2B-4FC2-9266-872E12118BE5}" type="slidenum">
              <a:rPr lang="en-US" smtClean="0"/>
              <a:t>7</a:t>
            </a:fld>
            <a:endParaRPr lang="en-US" dirty="0"/>
          </a:p>
        </p:txBody>
      </p:sp>
    </p:spTree>
    <p:custDataLst>
      <p:tags r:id="rId1"/>
    </p:custDataLst>
    <p:extLst>
      <p:ext uri="{BB962C8B-B14F-4D97-AF65-F5344CB8AC3E}">
        <p14:creationId xmlns:p14="http://schemas.microsoft.com/office/powerpoint/2010/main" val="41726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D5D5CB-7BB9-4FF5-813F-0ABCB0D0891A}"/>
              </a:ext>
            </a:extLst>
          </p:cNvPr>
          <p:cNvSpPr>
            <a:spLocks noGrp="1"/>
          </p:cNvSpPr>
          <p:nvPr>
            <p:ph type="title"/>
          </p:nvPr>
        </p:nvSpPr>
        <p:spPr>
          <a:xfrm>
            <a:off x="839788" y="365126"/>
            <a:ext cx="10075139" cy="416166"/>
          </a:xfrm>
        </p:spPr>
        <p:txBody>
          <a:bodyPr>
            <a:normAutofit fontScale="90000"/>
          </a:bodyPr>
          <a:lstStyle/>
          <a:p>
            <a:r>
              <a:rPr lang="en-US" dirty="0"/>
              <a:t>Dos and Don’ts for disinfection</a:t>
            </a:r>
          </a:p>
        </p:txBody>
      </p:sp>
      <p:sp>
        <p:nvSpPr>
          <p:cNvPr id="7" name="Text Placeholder 6">
            <a:extLst>
              <a:ext uri="{FF2B5EF4-FFF2-40B4-BE49-F238E27FC236}">
                <a16:creationId xmlns:a16="http://schemas.microsoft.com/office/drawing/2014/main" id="{2B8DC492-4D5B-4DC2-98DB-3D30523C7A12}"/>
              </a:ext>
            </a:extLst>
          </p:cNvPr>
          <p:cNvSpPr>
            <a:spLocks noGrp="1"/>
          </p:cNvSpPr>
          <p:nvPr>
            <p:ph type="body" idx="1"/>
          </p:nvPr>
        </p:nvSpPr>
        <p:spPr>
          <a:xfrm>
            <a:off x="839788" y="1414945"/>
            <a:ext cx="5157787" cy="823912"/>
          </a:xfrm>
        </p:spPr>
        <p:txBody>
          <a:bodyPr/>
          <a:lstStyle/>
          <a:p>
            <a:r>
              <a:rPr lang="en-US" dirty="0"/>
              <a:t>Dos</a:t>
            </a:r>
          </a:p>
        </p:txBody>
      </p:sp>
      <p:sp>
        <p:nvSpPr>
          <p:cNvPr id="6" name="Content Placeholder 5">
            <a:extLst>
              <a:ext uri="{FF2B5EF4-FFF2-40B4-BE49-F238E27FC236}">
                <a16:creationId xmlns:a16="http://schemas.microsoft.com/office/drawing/2014/main" id="{ADAAF3CE-F8BE-4C4C-87AD-E4FA16E880E9}"/>
              </a:ext>
            </a:extLst>
          </p:cNvPr>
          <p:cNvSpPr>
            <a:spLocks noGrp="1"/>
          </p:cNvSpPr>
          <p:nvPr>
            <p:ph sz="half" idx="2"/>
          </p:nvPr>
        </p:nvSpPr>
        <p:spPr>
          <a:xfrm>
            <a:off x="839789" y="2325688"/>
            <a:ext cx="4164012" cy="3684587"/>
          </a:xfrm>
        </p:spPr>
        <p:txBody>
          <a:bodyPr/>
          <a:lstStyle/>
          <a:p>
            <a:r>
              <a:rPr lang="en-US" b="1" dirty="0">
                <a:solidFill>
                  <a:schemeClr val="accent1"/>
                </a:solidFill>
              </a:rPr>
              <a:t>Do follow the listed contact time. </a:t>
            </a:r>
            <a:r>
              <a:rPr lang="en-US" dirty="0"/>
              <a:t>This ensures items are disinfected to keep germs from spreading.</a:t>
            </a:r>
          </a:p>
        </p:txBody>
      </p:sp>
      <p:sp>
        <p:nvSpPr>
          <p:cNvPr id="8" name="Text Placeholder 7">
            <a:extLst>
              <a:ext uri="{FF2B5EF4-FFF2-40B4-BE49-F238E27FC236}">
                <a16:creationId xmlns:a16="http://schemas.microsoft.com/office/drawing/2014/main" id="{B4F32DF5-7E43-4D41-BDE6-A1EA62DA588D}"/>
              </a:ext>
            </a:extLst>
          </p:cNvPr>
          <p:cNvSpPr>
            <a:spLocks noGrp="1"/>
          </p:cNvSpPr>
          <p:nvPr>
            <p:ph type="body" sz="quarter" idx="3"/>
          </p:nvPr>
        </p:nvSpPr>
        <p:spPr>
          <a:xfrm>
            <a:off x="6172200" y="1414945"/>
            <a:ext cx="5183188" cy="823912"/>
          </a:xfrm>
        </p:spPr>
        <p:txBody>
          <a:bodyPr/>
          <a:lstStyle/>
          <a:p>
            <a:r>
              <a:rPr lang="en-US"/>
              <a:t>Don’ts</a:t>
            </a:r>
            <a:endParaRPr lang="en-US" dirty="0"/>
          </a:p>
        </p:txBody>
      </p:sp>
      <p:sp>
        <p:nvSpPr>
          <p:cNvPr id="9" name="Content Placeholder 8">
            <a:extLst>
              <a:ext uri="{FF2B5EF4-FFF2-40B4-BE49-F238E27FC236}">
                <a16:creationId xmlns:a16="http://schemas.microsoft.com/office/drawing/2014/main" id="{86AEFA98-C569-4001-9A05-B4A6332DAA39}"/>
              </a:ext>
            </a:extLst>
          </p:cNvPr>
          <p:cNvSpPr>
            <a:spLocks noGrp="1"/>
          </p:cNvSpPr>
          <p:nvPr>
            <p:ph sz="quarter" idx="4"/>
          </p:nvPr>
        </p:nvSpPr>
        <p:spPr>
          <a:xfrm>
            <a:off x="6172200" y="2325688"/>
            <a:ext cx="4904014" cy="3684587"/>
          </a:xfrm>
        </p:spPr>
        <p:txBody>
          <a:bodyPr/>
          <a:lstStyle/>
          <a:p>
            <a:r>
              <a:rPr lang="en-US" b="1" dirty="0">
                <a:solidFill>
                  <a:schemeClr val="accent1"/>
                </a:solidFill>
              </a:rPr>
              <a:t>Don’t rush </a:t>
            </a:r>
            <a:r>
              <a:rPr lang="en-US" dirty="0"/>
              <a:t>the process. Wait until contact time is complete before using objects or surfaces or before a new patient comes into a room.</a:t>
            </a:r>
          </a:p>
          <a:p>
            <a:pPr>
              <a:spcBef>
                <a:spcPts val="1800"/>
              </a:spcBef>
            </a:pPr>
            <a:r>
              <a:rPr lang="en-US" b="1" dirty="0">
                <a:solidFill>
                  <a:schemeClr val="accent1"/>
                </a:solidFill>
              </a:rPr>
              <a:t>Don’t wipe </a:t>
            </a:r>
            <a:r>
              <a:rPr lang="en-US" dirty="0"/>
              <a:t>the surface to dry it faster.</a:t>
            </a:r>
          </a:p>
          <a:p>
            <a:pPr>
              <a:spcBef>
                <a:spcPts val="1800"/>
              </a:spcBef>
            </a:pPr>
            <a:r>
              <a:rPr lang="en-US" b="1" dirty="0">
                <a:solidFill>
                  <a:schemeClr val="accent1"/>
                </a:solidFill>
              </a:rPr>
              <a:t>Don’t blow </a:t>
            </a:r>
            <a:r>
              <a:rPr lang="en-US" dirty="0"/>
              <a:t>on the surface to dry it faster.</a:t>
            </a:r>
          </a:p>
        </p:txBody>
      </p:sp>
      <p:sp>
        <p:nvSpPr>
          <p:cNvPr id="2" name="Footer Placeholder 1">
            <a:extLst>
              <a:ext uri="{FF2B5EF4-FFF2-40B4-BE49-F238E27FC236}">
                <a16:creationId xmlns:a16="http://schemas.microsoft.com/office/drawing/2014/main" id="{EA1033D0-138B-424B-8AB3-7D8370642A72}"/>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CA36671F-B0F4-4054-B628-C338F52C6E59}"/>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310584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0E7B-CCA0-4B65-A4C6-5E28E8E573AD}"/>
              </a:ext>
            </a:extLst>
          </p:cNvPr>
          <p:cNvSpPr>
            <a:spLocks noGrp="1"/>
          </p:cNvSpPr>
          <p:nvPr>
            <p:ph type="title"/>
          </p:nvPr>
        </p:nvSpPr>
        <p:spPr/>
        <p:txBody>
          <a:bodyPr/>
          <a:lstStyle/>
          <a:p>
            <a:r>
              <a:rPr lang="en-US" dirty="0"/>
              <a:t>Disinfectants that kill SARS-C</a:t>
            </a:r>
            <a:r>
              <a:rPr lang="en-US" cap="none" dirty="0"/>
              <a:t>o</a:t>
            </a:r>
            <a:r>
              <a:rPr lang="en-US" dirty="0"/>
              <a:t>V-2</a:t>
            </a:r>
          </a:p>
        </p:txBody>
      </p:sp>
      <p:sp>
        <p:nvSpPr>
          <p:cNvPr id="3" name="Content Placeholder 2">
            <a:extLst>
              <a:ext uri="{FF2B5EF4-FFF2-40B4-BE49-F238E27FC236}">
                <a16:creationId xmlns:a16="http://schemas.microsoft.com/office/drawing/2014/main" id="{B5CF8C65-7695-4827-B749-1EE47FCD1D71}"/>
              </a:ext>
            </a:extLst>
          </p:cNvPr>
          <p:cNvSpPr>
            <a:spLocks noGrp="1"/>
          </p:cNvSpPr>
          <p:nvPr>
            <p:ph sz="half" idx="2"/>
          </p:nvPr>
        </p:nvSpPr>
        <p:spPr>
          <a:xfrm>
            <a:off x="1947334" y="2683934"/>
            <a:ext cx="3784600" cy="3014134"/>
          </a:xfrm>
        </p:spPr>
        <p:txBody>
          <a:bodyPr/>
          <a:lstStyle/>
          <a:p>
            <a:pPr marL="0" indent="0">
              <a:buNone/>
            </a:pPr>
            <a:r>
              <a:rPr lang="en-US" dirty="0"/>
              <a:t>EPA’s </a:t>
            </a:r>
            <a:r>
              <a:rPr lang="en-US" dirty="0">
                <a:solidFill>
                  <a:srgbClr val="13619C"/>
                </a:solidFill>
                <a:latin typeface="Calibri bold" panose="020F0702030404030204" pitchFamily="34" charset="0"/>
                <a:cs typeface="Calibri bold" panose="020F0702030404030204" pitchFamily="34" charset="0"/>
              </a:rPr>
              <a:t>List N </a:t>
            </a:r>
            <a:r>
              <a:rPr lang="en-US" dirty="0"/>
              <a:t>is a searchable database that makes it easy to find products that kill SARS-CoV-2</a:t>
            </a:r>
          </a:p>
        </p:txBody>
      </p:sp>
      <p:pic>
        <p:nvPicPr>
          <p:cNvPr id="5" name="Content Placeholder 4">
            <a:extLst>
              <a:ext uri="{FF2B5EF4-FFF2-40B4-BE49-F238E27FC236}">
                <a16:creationId xmlns:a16="http://schemas.microsoft.com/office/drawing/2014/main" id="{E53D96DD-5571-468B-A599-3E08D62183A8}"/>
              </a:ext>
              <a:ext uri="{C183D7F6-B498-43B3-948B-1728B52AA6E4}">
                <adec:decorative xmlns:adec="http://schemas.microsoft.com/office/drawing/2017/decorative" val="1"/>
              </a:ext>
            </a:extLst>
          </p:cNvPr>
          <p:cNvPicPr>
            <a:picLocks noGrp="1" noChangeAspect="1"/>
          </p:cNvPicPr>
          <p:nvPr>
            <p:ph sz="half" idx="1"/>
          </p:nvPr>
        </p:nvPicPr>
        <p:blipFill>
          <a:blip r:embed="rId4"/>
          <a:stretch>
            <a:fillRect/>
          </a:stretch>
        </p:blipFill>
        <p:spPr>
          <a:xfrm>
            <a:off x="6460067" y="1543227"/>
            <a:ext cx="3672773" cy="4741217"/>
          </a:xfrm>
          <a:ln>
            <a:solidFill>
              <a:schemeClr val="tx1"/>
            </a:solidFill>
          </a:ln>
        </p:spPr>
      </p:pic>
      <p:sp>
        <p:nvSpPr>
          <p:cNvPr id="4" name="Footer Placeholder 3">
            <a:extLst>
              <a:ext uri="{FF2B5EF4-FFF2-40B4-BE49-F238E27FC236}">
                <a16:creationId xmlns:a16="http://schemas.microsoft.com/office/drawing/2014/main" id="{925D5995-0361-45A9-9F9B-988552997BDA}"/>
              </a:ext>
            </a:extLst>
          </p:cNvPr>
          <p:cNvSpPr>
            <a:spLocks noGrp="1"/>
          </p:cNvSpPr>
          <p:nvPr>
            <p:ph type="ftr" sz="quarter" idx="11"/>
          </p:nvPr>
        </p:nvSpPr>
        <p:spPr/>
        <p:txBody>
          <a:bodyPr/>
          <a:lstStyle/>
          <a:p>
            <a:r>
              <a:rPr lang="en-US" dirty="0"/>
              <a:t>Environmental Cleaning &amp; Disinfection</a:t>
            </a:r>
          </a:p>
        </p:txBody>
      </p:sp>
      <p:sp>
        <p:nvSpPr>
          <p:cNvPr id="6" name="Slide Number Placeholder 5">
            <a:extLst>
              <a:ext uri="{FF2B5EF4-FFF2-40B4-BE49-F238E27FC236}">
                <a16:creationId xmlns:a16="http://schemas.microsoft.com/office/drawing/2014/main" id="{9C548113-D9B4-4E20-BBCB-BD40B989921B}"/>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1229937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5F485B01A3A34F891D43205E7DAD81" ma:contentTypeVersion="8" ma:contentTypeDescription="Create a new document." ma:contentTypeScope="" ma:versionID="d8b99d4cb00ce87dd688e51ea032a392">
  <xsd:schema xmlns:xsd="http://www.w3.org/2001/XMLSchema" xmlns:xs="http://www.w3.org/2001/XMLSchema" xmlns:p="http://schemas.microsoft.com/office/2006/metadata/properties" xmlns:ns2="5235e465-a1b6-4e23-bde6-ae74580a0b42" xmlns:ns3="ce605838-ffbc-4e91-a64d-a402b5800cef" targetNamespace="http://schemas.microsoft.com/office/2006/metadata/properties" ma:root="true" ma:fieldsID="ca7cda75292cc033b008f622b03fadad" ns2:_="" ns3:_="">
    <xsd:import namespace="5235e465-a1b6-4e23-bde6-ae74580a0b42"/>
    <xsd:import namespace="ce605838-ffbc-4e91-a64d-a402b5800ce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5e465-a1b6-4e23-bde6-ae74580a0b4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e605838-ffbc-4e91-a64d-a402b5800c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5235e465-a1b6-4e23-bde6-ae74580a0b42">MQJEE5KTM3DE-395609987-130</_dlc_DocId>
    <_dlc_DocIdUrl xmlns="5235e465-a1b6-4e23-bde6-ae74580a0b42">
      <Url>https://cdcpartners.sharepoint.com/sites/NCEZID/DHQP/NHCIPCTrainingCollab/_layouts/15/DocIdRedir.aspx?ID=MQJEE5KTM3DE-395609987-130</Url>
      <Description>MQJEE5KTM3DE-395609987-130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2.xml><?xml version="1.0" encoding="utf-8"?>
<ds:datastoreItem xmlns:ds="http://schemas.openxmlformats.org/officeDocument/2006/customXml" ds:itemID="{986819CD-860C-458D-B9FB-55FE50531A15}"/>
</file>

<file path=customXml/itemProps3.xml><?xml version="1.0" encoding="utf-8"?>
<ds:datastoreItem xmlns:ds="http://schemas.openxmlformats.org/officeDocument/2006/customXml" ds:itemID="{1CB03E63-A999-4428-B2B4-E0676FFD030C}">
  <ds:schemaRefs>
    <ds:schemaRef ds:uri="http://schemas.microsoft.com/office/infopath/2007/PartnerControls"/>
    <ds:schemaRef ds:uri="http://www.w3.org/XML/1998/namespace"/>
    <ds:schemaRef ds:uri="http://purl.org/dc/dcmitype/"/>
    <ds:schemaRef ds:uri="7c162c85-2e33-4418-8d6a-3c9ae40ca8a5"/>
    <ds:schemaRef ds:uri="http://schemas.microsoft.com/office/2006/metadata/properties"/>
    <ds:schemaRef ds:uri="http://schemas.openxmlformats.org/package/2006/metadata/core-properties"/>
    <ds:schemaRef ds:uri="cc8a450b-1a11-4e56-adcc-c88acab015c1"/>
    <ds:schemaRef ds:uri="http://schemas.microsoft.com/office/2006/documentManagement/types"/>
    <ds:schemaRef ds:uri="http://purl.org/dc/elements/1.1/"/>
    <ds:schemaRef ds:uri="http://purl.org/dc/terms/"/>
  </ds:schemaRefs>
</ds:datastoreItem>
</file>

<file path=customXml/itemProps4.xml><?xml version="1.0" encoding="utf-8"?>
<ds:datastoreItem xmlns:ds="http://schemas.openxmlformats.org/officeDocument/2006/customXml" ds:itemID="{E9B1DA28-A060-4813-ADC9-141402C6CABF}"/>
</file>

<file path=docProps/app.xml><?xml version="1.0" encoding="utf-8"?>
<Properties xmlns="http://schemas.openxmlformats.org/officeDocument/2006/extended-properties" xmlns:vt="http://schemas.openxmlformats.org/officeDocument/2006/docPropsVTypes">
  <Template>13870_PFL_PPE1_Eye_60min_v1</Template>
  <TotalTime>10880</TotalTime>
  <Words>2610</Words>
  <Application>Microsoft Office PowerPoint</Application>
  <PresentationFormat>Widescreen</PresentationFormat>
  <Paragraphs>226</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Calibri</vt:lpstr>
      <vt:lpstr>Calibri bold</vt:lpstr>
      <vt:lpstr>Calibri Light</vt:lpstr>
      <vt:lpstr>Century Gothic</vt:lpstr>
      <vt:lpstr>Courier New</vt:lpstr>
      <vt:lpstr>Segoe UI</vt:lpstr>
      <vt:lpstr>Symbol</vt:lpstr>
      <vt:lpstr>Wingdings</vt:lpstr>
      <vt:lpstr>13780_PFL_PPT_template_Avenir_2-26-21_DRAFT</vt:lpstr>
      <vt:lpstr>Custom Design</vt:lpstr>
      <vt:lpstr>TOPIC 12:  Environmental Cleaning &amp; Disinfection: What is Contact Time?</vt:lpstr>
      <vt:lpstr>Agenda</vt:lpstr>
      <vt:lpstr>Learning Objectives </vt:lpstr>
      <vt:lpstr>What is contact time?</vt:lpstr>
      <vt:lpstr>Inside Infection Control, Episode 16: Cleaning? Disinfection? What is the Difference?</vt:lpstr>
      <vt:lpstr>Definition</vt:lpstr>
      <vt:lpstr>The Disinfectant Label</vt:lpstr>
      <vt:lpstr>Dos and Don’ts for disinfection</vt:lpstr>
      <vt:lpstr>Disinfectants that kill SARS-CoV-2</vt:lpstr>
      <vt:lpstr>Reflection:  What did you learn today?  </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12: Environmental Cleaning &amp; Disinfection: What is Contact Time?</dc:title>
  <dc:subject>Environmental Cleaning &amp; Disinfection: What is Contact Time?</dc:subject>
  <dc:creator>Centers for Disease Control and Prevention</dc:creator>
  <cp:keywords>Project Firstline, Infection Control Training, COVID-19, Infection Control, CDC, Multi-Dose Vials, COVID-19 Vaccine, Vaccinations, Vaccination Safety</cp:keywords>
  <cp:lastModifiedBy>Plummer, Edgar (CDC/DDID/NCEZID/DHQP) (CTR)</cp:lastModifiedBy>
  <cp:revision>260</cp:revision>
  <dcterms:created xsi:type="dcterms:W3CDTF">2021-01-21T13:57:54Z</dcterms:created>
  <dcterms:modified xsi:type="dcterms:W3CDTF">2021-09-07T11:25:51Z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2021-09-03T17:51:18Z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f5163b55-a7f1-476d-b9c5-bed1e19fa30f</vt:lpwstr>
  </property>
  <property fmtid="{D5CDD505-2E9C-101B-9397-08002B2CF9AE}" pid="8" name="MSIP_Label_7b94a7b8-f06c-4dfe-bdcc-9b548fd58c31_ContentBits">
    <vt:lpwstr>0</vt:lpwstr>
  </property>
  <property fmtid="{D5CDD505-2E9C-101B-9397-08002B2CF9AE}" pid="9" name="ContentTypeId">
    <vt:lpwstr>0x0101009B5F485B01A3A34F891D43205E7DAD81</vt:lpwstr>
  </property>
  <property fmtid="{D5CDD505-2E9C-101B-9397-08002B2CF9AE}" pid="10" name="_dlc_DocIdItemGuid">
    <vt:lpwstr>5788f1c5-bf38-45da-b295-e8ccb1d90e6a</vt:lpwstr>
  </property>
</Properties>
</file>